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Lst>
  <p:notesMasterIdLst>
    <p:notesMasterId r:id="rId22"/>
  </p:notesMasterIdLst>
  <p:sldIdLst>
    <p:sldId id="314" r:id="rId3"/>
    <p:sldId id="315" r:id="rId4"/>
    <p:sldId id="316" r:id="rId5"/>
    <p:sldId id="317" r:id="rId6"/>
    <p:sldId id="318" r:id="rId7"/>
    <p:sldId id="283" r:id="rId8"/>
    <p:sldId id="278" r:id="rId9"/>
    <p:sldId id="319" r:id="rId10"/>
    <p:sldId id="320" r:id="rId11"/>
    <p:sldId id="312" r:id="rId12"/>
    <p:sldId id="295" r:id="rId13"/>
    <p:sldId id="323" r:id="rId14"/>
    <p:sldId id="324" r:id="rId15"/>
    <p:sldId id="328" r:id="rId16"/>
    <p:sldId id="294" r:id="rId17"/>
    <p:sldId id="327" r:id="rId18"/>
    <p:sldId id="325" r:id="rId19"/>
    <p:sldId id="322" r:id="rId20"/>
    <p:sldId id="321" r:id="rId2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850F977-89F7-4900-9FE0-18E27C507F49}">
          <p14:sldIdLst>
            <p14:sldId id="314"/>
            <p14:sldId id="315"/>
            <p14:sldId id="316"/>
            <p14:sldId id="317"/>
            <p14:sldId id="318"/>
            <p14:sldId id="283"/>
            <p14:sldId id="278"/>
            <p14:sldId id="319"/>
            <p14:sldId id="320"/>
            <p14:sldId id="312"/>
            <p14:sldId id="295"/>
            <p14:sldId id="323"/>
            <p14:sldId id="324"/>
            <p14:sldId id="328"/>
            <p14:sldId id="294"/>
          </p14:sldIdLst>
        </p14:section>
        <p14:section name="Appendix" id="{C92E9699-A7AE-48E7-A245-CD40503DF789}">
          <p14:sldIdLst>
            <p14:sldId id="327"/>
            <p14:sldId id="325"/>
            <p14:sldId id="322"/>
            <p14:sldId id="32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18" autoAdjust="0"/>
    <p:restoredTop sz="94610"/>
  </p:normalViewPr>
  <p:slideViewPr>
    <p:cSldViewPr snapToGrid="0" snapToObjects="1">
      <p:cViewPr varScale="1">
        <p:scale>
          <a:sx n="108" d="100"/>
          <a:sy n="108" d="100"/>
        </p:scale>
        <p:origin x="76" y="2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965BA3-DA12-47B1-8059-1AF2ED39BA3C}" type="doc">
      <dgm:prSet loTypeId="urn:microsoft.com/office/officeart/2005/8/layout/arrow2" loCatId="process" qsTypeId="urn:microsoft.com/office/officeart/2005/8/quickstyle/simple1#1" qsCatId="simple" csTypeId="urn:microsoft.com/office/officeart/2005/8/colors/accent1_2#1" csCatId="accent1" phldr="1"/>
      <dgm:spPr/>
      <dgm:t>
        <a:bodyPr/>
        <a:lstStyle/>
        <a:p>
          <a:endParaRPr lang="en-US"/>
        </a:p>
      </dgm:t>
    </dgm:pt>
    <dgm:pt modelId="{23CF0DCA-04A5-4860-AB8B-F9618609935D}">
      <dgm:prSet phldrT="[Text]" phldr="0" custT="1"/>
      <dgm:spPr/>
      <dgm:t>
        <a:bodyPr/>
        <a:lstStyle/>
        <a:p>
          <a:r>
            <a:rPr lang="en-US" sz="1600" dirty="0">
              <a:latin typeface="Arial" panose="020B0604020202020204" pitchFamily="34" charset="0"/>
              <a:cs typeface="Arial" panose="020B0604020202020204" pitchFamily="34" charset="0"/>
            </a:rPr>
            <a:t>Start with my network and connections- a small group of Cornell startups </a:t>
          </a:r>
        </a:p>
      </dgm:t>
    </dgm:pt>
    <dgm:pt modelId="{C50ACF86-31C6-47AD-A634-535B957634CB}" type="parTrans" cxnId="{0ED64D7E-B403-43ED-8F92-A683C5161D95}">
      <dgm:prSet/>
      <dgm:spPr/>
      <dgm:t>
        <a:bodyPr/>
        <a:lstStyle/>
        <a:p>
          <a:endParaRPr lang="en-US"/>
        </a:p>
      </dgm:t>
    </dgm:pt>
    <dgm:pt modelId="{6442DEFB-74CB-4CD6-BCEA-B94320F41F84}" type="sibTrans" cxnId="{0ED64D7E-B403-43ED-8F92-A683C5161D95}">
      <dgm:prSet/>
      <dgm:spPr/>
      <dgm:t>
        <a:bodyPr/>
        <a:lstStyle/>
        <a:p>
          <a:endParaRPr lang="en-US"/>
        </a:p>
      </dgm:t>
    </dgm:pt>
    <dgm:pt modelId="{D281844B-FB22-4DE8-8D59-390851CDA775}">
      <dgm:prSet phldrT="[Text]" phldr="0" custT="1"/>
      <dgm:spPr/>
      <dgm:t>
        <a:bodyPr/>
        <a:lstStyle/>
        <a:p>
          <a:r>
            <a:rPr lang="en-US" sz="1600" dirty="0">
              <a:latin typeface="Arial" panose="020B0604020202020204" pitchFamily="34" charset="0"/>
              <a:cs typeface="Arial" panose="020B0604020202020204" pitchFamily="34" charset="0"/>
            </a:rPr>
            <a:t>Scale to other universities </a:t>
          </a:r>
        </a:p>
        <a:p>
          <a:r>
            <a:rPr lang="en-US" sz="1600" dirty="0">
              <a:latin typeface="Arial" panose="020B0604020202020204" pitchFamily="34" charset="0"/>
              <a:cs typeface="Arial" panose="020B0604020202020204" pitchFamily="34" charset="0"/>
            </a:rPr>
            <a:t>and Gen Z startups</a:t>
          </a:r>
        </a:p>
      </dgm:t>
    </dgm:pt>
    <dgm:pt modelId="{64736719-A6B3-4DA6-9E8B-9796362D79DB}" type="parTrans" cxnId="{9F896947-0F48-4B08-A173-2CA44FA95EFB}">
      <dgm:prSet/>
      <dgm:spPr/>
      <dgm:t>
        <a:bodyPr/>
        <a:lstStyle/>
        <a:p>
          <a:endParaRPr lang="en-US"/>
        </a:p>
      </dgm:t>
    </dgm:pt>
    <dgm:pt modelId="{E3A7A3C3-6B20-47FC-81EC-AAC98763E366}" type="sibTrans" cxnId="{9F896947-0F48-4B08-A173-2CA44FA95EFB}">
      <dgm:prSet/>
      <dgm:spPr/>
      <dgm:t>
        <a:bodyPr/>
        <a:lstStyle/>
        <a:p>
          <a:endParaRPr lang="en-US"/>
        </a:p>
      </dgm:t>
    </dgm:pt>
    <dgm:pt modelId="{2D13719C-8D6B-4040-97ED-ABCD4A3AB6F9}">
      <dgm:prSet phldrT="[Text]" phldr="0" custT="1"/>
      <dgm:spPr/>
      <dgm:t>
        <a:bodyPr/>
        <a:lstStyle/>
        <a:p>
          <a:r>
            <a:rPr lang="en-US" sz="1600" dirty="0">
              <a:latin typeface="Arial" panose="020B0604020202020204" pitchFamily="34" charset="0"/>
              <a:cs typeface="Arial" panose="020B0604020202020204" pitchFamily="34" charset="0"/>
            </a:rPr>
            <a:t>Extend the reach to fully encompass the Cornell University ecosystem </a:t>
          </a:r>
        </a:p>
      </dgm:t>
    </dgm:pt>
    <dgm:pt modelId="{77CAA69A-F83F-4772-9D49-0CA5AE3290F3}" type="parTrans" cxnId="{32D08AD8-498D-45BC-801D-6AE4015FB9E2}">
      <dgm:prSet/>
      <dgm:spPr/>
      <dgm:t>
        <a:bodyPr/>
        <a:lstStyle/>
        <a:p>
          <a:endParaRPr lang="en-US"/>
        </a:p>
      </dgm:t>
    </dgm:pt>
    <dgm:pt modelId="{95E277B1-F9AE-4579-A126-B0EBFD6DA867}" type="sibTrans" cxnId="{32D08AD8-498D-45BC-801D-6AE4015FB9E2}">
      <dgm:prSet/>
      <dgm:spPr/>
      <dgm:t>
        <a:bodyPr/>
        <a:lstStyle/>
        <a:p>
          <a:endParaRPr lang="en-US"/>
        </a:p>
      </dgm:t>
    </dgm:pt>
    <dgm:pt modelId="{5897B0CA-E8E9-4AB2-B9C3-3216738B828F}" type="pres">
      <dgm:prSet presAssocID="{3F965BA3-DA12-47B1-8059-1AF2ED39BA3C}" presName="arrowDiagram" presStyleCnt="0">
        <dgm:presLayoutVars>
          <dgm:chMax val="5"/>
          <dgm:dir/>
          <dgm:resizeHandles val="exact"/>
        </dgm:presLayoutVars>
      </dgm:prSet>
      <dgm:spPr/>
    </dgm:pt>
    <dgm:pt modelId="{A9AA5A25-E54E-42B9-883F-89698EBABB6D}" type="pres">
      <dgm:prSet presAssocID="{3F965BA3-DA12-47B1-8059-1AF2ED39BA3C}" presName="arrow" presStyleLbl="bgShp" presStyleIdx="0" presStyleCnt="1" custLinFactNeighborX="2146" custLinFactNeighborY="-1997"/>
      <dgm:spPr/>
    </dgm:pt>
    <dgm:pt modelId="{37530F76-53C0-488E-AD79-596CCB97DC83}" type="pres">
      <dgm:prSet presAssocID="{3F965BA3-DA12-47B1-8059-1AF2ED39BA3C}" presName="arrowDiagram3" presStyleCnt="0"/>
      <dgm:spPr/>
    </dgm:pt>
    <dgm:pt modelId="{85F82FEA-27B2-492B-B929-51E352FD7764}" type="pres">
      <dgm:prSet presAssocID="{23CF0DCA-04A5-4860-AB8B-F9618609935D}" presName="bullet3a" presStyleLbl="node1" presStyleIdx="0" presStyleCnt="3" custLinFactNeighborX="95246" custLinFactNeighborY="-8454"/>
      <dgm:spPr/>
    </dgm:pt>
    <dgm:pt modelId="{B192297D-D5AB-4716-8305-7B7FE0CB13E4}" type="pres">
      <dgm:prSet presAssocID="{23CF0DCA-04A5-4860-AB8B-F9618609935D}" presName="textBox3a" presStyleLbl="revTx" presStyleIdx="0" presStyleCnt="3" custScaleX="223132" custScaleY="38943" custLinFactNeighborX="87647" custLinFactNeighborY="-26352">
        <dgm:presLayoutVars>
          <dgm:bulletEnabled val="1"/>
        </dgm:presLayoutVars>
      </dgm:prSet>
      <dgm:spPr/>
    </dgm:pt>
    <dgm:pt modelId="{D6508C9C-61BC-465D-984F-68ECA1365B61}" type="pres">
      <dgm:prSet presAssocID="{2D13719C-8D6B-4040-97ED-ABCD4A3AB6F9}" presName="bullet3b" presStyleLbl="node1" presStyleIdx="1" presStyleCnt="3" custLinFactNeighborX="15536" custLinFactNeighborY="11805"/>
      <dgm:spPr/>
    </dgm:pt>
    <dgm:pt modelId="{04104F2D-0C2C-4BFB-B512-E78236E3493C}" type="pres">
      <dgm:prSet presAssocID="{2D13719C-8D6B-4040-97ED-ABCD4A3AB6F9}" presName="textBox3b" presStyleLbl="revTx" presStyleIdx="1" presStyleCnt="3" custAng="10800000" custFlipVert="1" custScaleX="138180" custScaleY="33285" custLinFactNeighborX="24954" custLinFactNeighborY="-16730">
        <dgm:presLayoutVars>
          <dgm:bulletEnabled val="1"/>
        </dgm:presLayoutVars>
      </dgm:prSet>
      <dgm:spPr/>
    </dgm:pt>
    <dgm:pt modelId="{3E39456D-528D-4973-A24C-9C371E8F5B72}" type="pres">
      <dgm:prSet presAssocID="{D281844B-FB22-4DE8-8D59-390851CDA775}" presName="bullet3c" presStyleLbl="node1" presStyleIdx="2" presStyleCnt="3" custLinFactNeighborX="1884" custLinFactNeighborY="12242"/>
      <dgm:spPr/>
    </dgm:pt>
    <dgm:pt modelId="{BC098EF5-36F8-4A7F-A4FC-9E8FADA4EA58}" type="pres">
      <dgm:prSet presAssocID="{D281844B-FB22-4DE8-8D59-390851CDA775}" presName="textBox3c" presStyleLbl="revTx" presStyleIdx="2" presStyleCnt="3" custScaleX="205664" custScaleY="11114" custLinFactNeighborX="15703" custLinFactNeighborY="-24245">
        <dgm:presLayoutVars>
          <dgm:bulletEnabled val="1"/>
        </dgm:presLayoutVars>
      </dgm:prSet>
      <dgm:spPr/>
    </dgm:pt>
  </dgm:ptLst>
  <dgm:cxnLst>
    <dgm:cxn modelId="{2A01361B-7417-4721-9E1D-DED90CDA130A}" type="presOf" srcId="{23CF0DCA-04A5-4860-AB8B-F9618609935D}" destId="{B192297D-D5AB-4716-8305-7B7FE0CB13E4}" srcOrd="0" destOrd="0" presId="urn:microsoft.com/office/officeart/2005/8/layout/arrow2"/>
    <dgm:cxn modelId="{18EBDE3D-7888-48B4-877E-1F8673D4B9BD}" type="presOf" srcId="{3F965BA3-DA12-47B1-8059-1AF2ED39BA3C}" destId="{5897B0CA-E8E9-4AB2-B9C3-3216738B828F}" srcOrd="0" destOrd="0" presId="urn:microsoft.com/office/officeart/2005/8/layout/arrow2"/>
    <dgm:cxn modelId="{9F896947-0F48-4B08-A173-2CA44FA95EFB}" srcId="{3F965BA3-DA12-47B1-8059-1AF2ED39BA3C}" destId="{D281844B-FB22-4DE8-8D59-390851CDA775}" srcOrd="2" destOrd="0" parTransId="{64736719-A6B3-4DA6-9E8B-9796362D79DB}" sibTransId="{E3A7A3C3-6B20-47FC-81EC-AAC98763E366}"/>
    <dgm:cxn modelId="{3D45CE56-91E5-4862-B474-205CD03DD358}" type="presOf" srcId="{D281844B-FB22-4DE8-8D59-390851CDA775}" destId="{BC098EF5-36F8-4A7F-A4FC-9E8FADA4EA58}" srcOrd="0" destOrd="0" presId="urn:microsoft.com/office/officeart/2005/8/layout/arrow2"/>
    <dgm:cxn modelId="{0ED64D7E-B403-43ED-8F92-A683C5161D95}" srcId="{3F965BA3-DA12-47B1-8059-1AF2ED39BA3C}" destId="{23CF0DCA-04A5-4860-AB8B-F9618609935D}" srcOrd="0" destOrd="0" parTransId="{C50ACF86-31C6-47AD-A634-535B957634CB}" sibTransId="{6442DEFB-74CB-4CD6-BCEA-B94320F41F84}"/>
    <dgm:cxn modelId="{068C33D1-2738-4483-9BB5-7C808090EB42}" type="presOf" srcId="{2D13719C-8D6B-4040-97ED-ABCD4A3AB6F9}" destId="{04104F2D-0C2C-4BFB-B512-E78236E3493C}" srcOrd="0" destOrd="0" presId="urn:microsoft.com/office/officeart/2005/8/layout/arrow2"/>
    <dgm:cxn modelId="{32D08AD8-498D-45BC-801D-6AE4015FB9E2}" srcId="{3F965BA3-DA12-47B1-8059-1AF2ED39BA3C}" destId="{2D13719C-8D6B-4040-97ED-ABCD4A3AB6F9}" srcOrd="1" destOrd="0" parTransId="{77CAA69A-F83F-4772-9D49-0CA5AE3290F3}" sibTransId="{95E277B1-F9AE-4579-A126-B0EBFD6DA867}"/>
    <dgm:cxn modelId="{52C80487-69A9-483C-A90C-BECB387BD5B6}" type="presParOf" srcId="{5897B0CA-E8E9-4AB2-B9C3-3216738B828F}" destId="{A9AA5A25-E54E-42B9-883F-89698EBABB6D}" srcOrd="0" destOrd="0" presId="urn:microsoft.com/office/officeart/2005/8/layout/arrow2"/>
    <dgm:cxn modelId="{47201ABD-5D62-4570-B314-C391C2FED8E3}" type="presParOf" srcId="{5897B0CA-E8E9-4AB2-B9C3-3216738B828F}" destId="{37530F76-53C0-488E-AD79-596CCB97DC83}" srcOrd="1" destOrd="0" presId="urn:microsoft.com/office/officeart/2005/8/layout/arrow2"/>
    <dgm:cxn modelId="{E87E6B7F-BA5F-49C1-AA96-804FF77A32A2}" type="presParOf" srcId="{37530F76-53C0-488E-AD79-596CCB97DC83}" destId="{85F82FEA-27B2-492B-B929-51E352FD7764}" srcOrd="0" destOrd="0" presId="urn:microsoft.com/office/officeart/2005/8/layout/arrow2"/>
    <dgm:cxn modelId="{06C4A7CE-A5BB-40B7-8A6F-8DFB937C4663}" type="presParOf" srcId="{37530F76-53C0-488E-AD79-596CCB97DC83}" destId="{B192297D-D5AB-4716-8305-7B7FE0CB13E4}" srcOrd="1" destOrd="0" presId="urn:microsoft.com/office/officeart/2005/8/layout/arrow2"/>
    <dgm:cxn modelId="{D3A4F3D5-C8C3-4DD7-A827-E6C779708903}" type="presParOf" srcId="{37530F76-53C0-488E-AD79-596CCB97DC83}" destId="{D6508C9C-61BC-465D-984F-68ECA1365B61}" srcOrd="2" destOrd="0" presId="urn:microsoft.com/office/officeart/2005/8/layout/arrow2"/>
    <dgm:cxn modelId="{E8D5BAA3-15B9-46DC-AF11-273100E5D97D}" type="presParOf" srcId="{37530F76-53C0-488E-AD79-596CCB97DC83}" destId="{04104F2D-0C2C-4BFB-B512-E78236E3493C}" srcOrd="3" destOrd="0" presId="urn:microsoft.com/office/officeart/2005/8/layout/arrow2"/>
    <dgm:cxn modelId="{78BABCDD-3C27-466B-8BE7-99984BEACEC3}" type="presParOf" srcId="{37530F76-53C0-488E-AD79-596CCB97DC83}" destId="{3E39456D-528D-4973-A24C-9C371E8F5B72}" srcOrd="4" destOrd="0" presId="urn:microsoft.com/office/officeart/2005/8/layout/arrow2"/>
    <dgm:cxn modelId="{7D455D3A-6A07-4CBF-9A41-0454A02C46CF}" type="presParOf" srcId="{37530F76-53C0-488E-AD79-596CCB97DC83}" destId="{BC098EF5-36F8-4A7F-A4FC-9E8FADA4EA58}"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AA5A25-E54E-42B9-883F-89698EBABB6D}">
      <dsp:nvSpPr>
        <dsp:cNvPr id="0" name=""/>
        <dsp:cNvSpPr/>
      </dsp:nvSpPr>
      <dsp:spPr>
        <a:xfrm>
          <a:off x="893208" y="0"/>
          <a:ext cx="10373948" cy="6483718"/>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5F82FEA-27B2-492B-B929-51E352FD7764}">
      <dsp:nvSpPr>
        <dsp:cNvPr id="0" name=""/>
        <dsp:cNvSpPr/>
      </dsp:nvSpPr>
      <dsp:spPr>
        <a:xfrm>
          <a:off x="2244975" y="4452259"/>
          <a:ext cx="269722" cy="26972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92297D-D5AB-4716-8305-7B7FE0CB13E4}">
      <dsp:nvSpPr>
        <dsp:cNvPr id="0" name=""/>
        <dsp:cNvSpPr/>
      </dsp:nvSpPr>
      <dsp:spPr>
        <a:xfrm>
          <a:off x="2753348" y="4688182"/>
          <a:ext cx="5393390" cy="7297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920" tIns="0" rIns="0" bIns="0" numCol="1" spcCol="1270" anchor="t" anchorCtr="0">
          <a:noAutofit/>
        </a:bodyPr>
        <a:lstStyle/>
        <a:p>
          <a:pPr marL="0" lvl="0" indent="0" algn="l"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Start with my network and connections- a small group of Cornell startups </a:t>
          </a:r>
        </a:p>
      </dsp:txBody>
      <dsp:txXfrm>
        <a:off x="2753348" y="4688182"/>
        <a:ext cx="5393390" cy="729711"/>
      </dsp:txXfrm>
    </dsp:sp>
    <dsp:sp modelId="{D6508C9C-61BC-465D-984F-68ECA1365B61}">
      <dsp:nvSpPr>
        <dsp:cNvPr id="0" name=""/>
        <dsp:cNvSpPr/>
      </dsp:nvSpPr>
      <dsp:spPr>
        <a:xfrm>
          <a:off x="4444646" y="2770345"/>
          <a:ext cx="487575" cy="48757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104F2D-0C2C-4BFB-B512-E78236E3493C}">
      <dsp:nvSpPr>
        <dsp:cNvPr id="0" name=""/>
        <dsp:cNvSpPr/>
      </dsp:nvSpPr>
      <dsp:spPr>
        <a:xfrm rot="10800000" flipV="1">
          <a:off x="4758682" y="3543051"/>
          <a:ext cx="3440333" cy="1174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356" tIns="0" rIns="0" bIns="0" numCol="1" spcCol="1270" anchor="t" anchorCtr="0">
          <a:noAutofit/>
        </a:bodyPr>
        <a:lstStyle/>
        <a:p>
          <a:pPr marL="0" lvl="0" indent="0" algn="l"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Extend the reach to fully encompass the Cornell University ecosystem </a:t>
          </a:r>
        </a:p>
      </dsp:txBody>
      <dsp:txXfrm rot="-10800000">
        <a:off x="4758682" y="3543051"/>
        <a:ext cx="3440333" cy="1174009"/>
      </dsp:txXfrm>
    </dsp:sp>
    <dsp:sp modelId="{3E39456D-528D-4973-A24C-9C371E8F5B72}">
      <dsp:nvSpPr>
        <dsp:cNvPr id="0" name=""/>
        <dsp:cNvSpPr/>
      </dsp:nvSpPr>
      <dsp:spPr>
        <a:xfrm>
          <a:off x="7244810" y="1722929"/>
          <a:ext cx="674306" cy="67430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098EF5-36F8-4A7F-A4FC-9E8FADA4EA58}">
      <dsp:nvSpPr>
        <dsp:cNvPr id="0" name=""/>
        <dsp:cNvSpPr/>
      </dsp:nvSpPr>
      <dsp:spPr>
        <a:xfrm>
          <a:off x="6644841" y="2887693"/>
          <a:ext cx="5120514" cy="5008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7301" tIns="0" rIns="0" bIns="0" numCol="1" spcCol="1270" anchor="t" anchorCtr="0">
          <a:noAutofit/>
        </a:bodyPr>
        <a:lstStyle/>
        <a:p>
          <a:pPr marL="0" lvl="0" indent="0" algn="l"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Scale to other universities </a:t>
          </a:r>
        </a:p>
        <a:p>
          <a:pPr marL="0" lvl="0" indent="0" algn="l"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and Gen Z startups</a:t>
          </a:r>
        </a:p>
      </dsp:txBody>
      <dsp:txXfrm>
        <a:off x="6644841" y="2887693"/>
        <a:ext cx="5120514" cy="500817"/>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7998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B5FDE-333B-1B30-0B87-1CAD17770A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6540A5-9FA4-E99E-A041-41E500DDD7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0E430E-D501-3EFD-B1ED-21A1A4CFD7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9F2698-ADFD-9F40-E916-9F42119A1928}"/>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3450963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38444-4028-183C-BD0E-6AB170E593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253150-49DA-348B-9FA5-779519D08D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5F7A1D-CD1B-7B76-807E-EA648FAE16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73FD55-E733-7DE0-742A-479A068DB02D}"/>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675548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40601E4-3F87-485E-BCF1-0932C51EED9D}"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15554C-9387-4378-80C2-5F7076CAC952}" type="slidenum">
              <a:rPr lang="en-US" smtClean="0"/>
              <a:t>‹#›</a:t>
            </a:fld>
            <a:endParaRPr lang="en-US"/>
          </a:p>
        </p:txBody>
      </p:sp>
      <p:sp>
        <p:nvSpPr>
          <p:cNvPr id="13" name="Title 18">
            <a:extLst>
              <a:ext uri="{FF2B5EF4-FFF2-40B4-BE49-F238E27FC236}">
                <a16:creationId xmlns:a16="http://schemas.microsoft.com/office/drawing/2014/main" id="{DC0A9285-546C-824E-BB82-80DD4A7E5723}"/>
              </a:ext>
            </a:extLst>
          </p:cNvPr>
          <p:cNvSpPr>
            <a:spLocks noGrp="1"/>
          </p:cNvSpPr>
          <p:nvPr>
            <p:ph type="title" hasCustomPrompt="1"/>
          </p:nvPr>
        </p:nvSpPr>
        <p:spPr>
          <a:xfrm>
            <a:off x="405696" y="3415793"/>
            <a:ext cx="6370128" cy="1106044"/>
          </a:xfrm>
          <a:noFill/>
        </p:spPr>
        <p:txBody>
          <a:bodyPr lIns="182880" tIns="182880" rIns="182880" anchor="t">
            <a:normAutofit/>
          </a:bodyPr>
          <a:lstStyle>
            <a:lvl1pPr algn="l">
              <a:defRPr sz="4267" baseline="0">
                <a:solidFill>
                  <a:schemeClr val="tx1"/>
                </a:solidFill>
              </a:defRPr>
            </a:lvl1pPr>
          </a:lstStyle>
          <a:p>
            <a:r>
              <a:rPr lang="en-US" dirty="0"/>
              <a:t>Click to add title</a:t>
            </a:r>
          </a:p>
        </p:txBody>
      </p:sp>
      <p:pic>
        <p:nvPicPr>
          <p:cNvPr id="10" name="Picture 9">
            <a:extLst>
              <a:ext uri="{FF2B5EF4-FFF2-40B4-BE49-F238E27FC236}">
                <a16:creationId xmlns:a16="http://schemas.microsoft.com/office/drawing/2014/main" id="{C6A6C757-F494-C249-B435-958A389BFC9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66824" y="787400"/>
            <a:ext cx="1325633" cy="1332800"/>
          </a:xfrm>
          <a:prstGeom prst="rect">
            <a:avLst/>
          </a:prstGeom>
        </p:spPr>
      </p:pic>
      <p:sp>
        <p:nvSpPr>
          <p:cNvPr id="11" name="Rectangle 10">
            <a:extLst>
              <a:ext uri="{FF2B5EF4-FFF2-40B4-BE49-F238E27FC236}">
                <a16:creationId xmlns:a16="http://schemas.microsoft.com/office/drawing/2014/main" id="{2703C8E5-147E-4644-A094-238B240D41BF}"/>
              </a:ext>
            </a:extLst>
          </p:cNvPr>
          <p:cNvSpPr/>
          <p:nvPr userDrawn="1"/>
        </p:nvSpPr>
        <p:spPr>
          <a:xfrm>
            <a:off x="0" y="0"/>
            <a:ext cx="12192000" cy="222251"/>
          </a:xfrm>
          <a:prstGeom prst="rect">
            <a:avLst/>
          </a:prstGeom>
          <a:solidFill>
            <a:srgbClr val="B31B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3" name="Text Placeholder 2">
            <a:extLst>
              <a:ext uri="{FF2B5EF4-FFF2-40B4-BE49-F238E27FC236}">
                <a16:creationId xmlns:a16="http://schemas.microsoft.com/office/drawing/2014/main" id="{47470F22-3D51-8D47-9BDC-3F4D49D359C4}"/>
              </a:ext>
            </a:extLst>
          </p:cNvPr>
          <p:cNvSpPr>
            <a:spLocks noGrp="1"/>
          </p:cNvSpPr>
          <p:nvPr>
            <p:ph type="body" sz="quarter" idx="13" hasCustomPrompt="1"/>
          </p:nvPr>
        </p:nvSpPr>
        <p:spPr>
          <a:xfrm>
            <a:off x="406400" y="4648200"/>
            <a:ext cx="6369051" cy="1016000"/>
          </a:xfrm>
        </p:spPr>
        <p:txBody>
          <a:bodyPr lIns="182880" tIns="0" rIns="182880" bIns="0">
            <a:noAutofit/>
          </a:bodyPr>
          <a:lstStyle>
            <a:lvl1pPr marL="0" indent="0">
              <a:buNone/>
              <a:defRPr sz="2400">
                <a:solidFill>
                  <a:schemeClr val="tx1"/>
                </a:solidFill>
              </a:defRPr>
            </a:lvl1pPr>
          </a:lstStyle>
          <a:p>
            <a:pPr lvl="0"/>
            <a:r>
              <a:rPr lang="en-US" dirty="0"/>
              <a:t>Click to add text</a:t>
            </a:r>
          </a:p>
        </p:txBody>
      </p:sp>
    </p:spTree>
    <p:extLst>
      <p:ext uri="{BB962C8B-B14F-4D97-AF65-F5344CB8AC3E}">
        <p14:creationId xmlns:p14="http://schemas.microsoft.com/office/powerpoint/2010/main" val="4117780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40601E4-3F87-485E-BCF1-0932C51EED9D}"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15554C-9387-4378-80C2-5F7076CAC952}" type="slidenum">
              <a:rPr lang="en-US" smtClean="0"/>
              <a:t>‹#›</a:t>
            </a:fld>
            <a:endParaRPr lang="en-US"/>
          </a:p>
        </p:txBody>
      </p:sp>
      <p:sp>
        <p:nvSpPr>
          <p:cNvPr id="14" name="Text Placeholder 13"/>
          <p:cNvSpPr>
            <a:spLocks noGrp="1"/>
          </p:cNvSpPr>
          <p:nvPr>
            <p:ph type="body" sz="quarter" idx="13" hasCustomPrompt="1"/>
          </p:nvPr>
        </p:nvSpPr>
        <p:spPr>
          <a:xfrm>
            <a:off x="0" y="2647245"/>
            <a:ext cx="12192000" cy="1988967"/>
          </a:xfrm>
        </p:spPr>
        <p:txBody>
          <a:bodyPr>
            <a:noAutofit/>
          </a:bodyPr>
          <a:lstStyle>
            <a:lvl1pPr marL="0" indent="0" algn="ctr">
              <a:buNone/>
              <a:defRPr sz="3733">
                <a:solidFill>
                  <a:schemeClr val="accent2"/>
                </a:solidFill>
              </a:defRPr>
            </a:lvl1pPr>
          </a:lstStyle>
          <a:p>
            <a:pPr lvl="0"/>
            <a:r>
              <a:rPr lang="en-US" dirty="0"/>
              <a:t>Click to add text</a:t>
            </a:r>
          </a:p>
        </p:txBody>
      </p:sp>
      <p:pic>
        <p:nvPicPr>
          <p:cNvPr id="10" name="Picture 9" descr="cu screen b31b1b.psd">
            <a:extLst>
              <a:ext uri="{FF2B5EF4-FFF2-40B4-BE49-F238E27FC236}">
                <a16:creationId xmlns:a16="http://schemas.microsoft.com/office/drawing/2014/main" id="{2F0129F0-F30E-CA46-95D8-485C2699B0E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70374"/>
          <a:stretch/>
        </p:blipFill>
        <p:spPr>
          <a:xfrm>
            <a:off x="242712" y="536225"/>
            <a:ext cx="1484489" cy="1359737"/>
          </a:xfrm>
          <a:prstGeom prst="rect">
            <a:avLst/>
          </a:prstGeom>
        </p:spPr>
      </p:pic>
      <p:sp>
        <p:nvSpPr>
          <p:cNvPr id="9" name="Rectangle 8">
            <a:extLst>
              <a:ext uri="{FF2B5EF4-FFF2-40B4-BE49-F238E27FC236}">
                <a16:creationId xmlns:a16="http://schemas.microsoft.com/office/drawing/2014/main" id="{DC174D41-7CC7-7D41-8BF1-2412C5E93533}"/>
              </a:ext>
            </a:extLst>
          </p:cNvPr>
          <p:cNvSpPr/>
          <p:nvPr userDrawn="1"/>
        </p:nvSpPr>
        <p:spPr>
          <a:xfrm>
            <a:off x="0" y="0"/>
            <a:ext cx="12192000" cy="222251"/>
          </a:xfrm>
          <a:prstGeom prst="rect">
            <a:avLst/>
          </a:prstGeom>
          <a:solidFill>
            <a:srgbClr val="B31B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0" name="Text Placeholder 19">
            <a:extLst>
              <a:ext uri="{FF2B5EF4-FFF2-40B4-BE49-F238E27FC236}">
                <a16:creationId xmlns:a16="http://schemas.microsoft.com/office/drawing/2014/main" id="{EE059B75-688C-714C-A731-B1FA0FCA36C8}"/>
              </a:ext>
            </a:extLst>
          </p:cNvPr>
          <p:cNvSpPr>
            <a:spLocks noGrp="1"/>
          </p:cNvSpPr>
          <p:nvPr>
            <p:ph type="body" sz="quarter" idx="14" hasCustomPrompt="1"/>
          </p:nvPr>
        </p:nvSpPr>
        <p:spPr>
          <a:xfrm>
            <a:off x="0" y="1701800"/>
            <a:ext cx="12192000" cy="914400"/>
          </a:xfrm>
        </p:spPr>
        <p:txBody>
          <a:bodyPr anchor="ctr">
            <a:noAutofit/>
          </a:bodyPr>
          <a:lstStyle>
            <a:lvl1pPr marL="0" indent="0" algn="ctr" defTabSz="1219139" rtl="0" eaLnBrk="1" latinLnBrk="0" hangingPunct="1">
              <a:spcBef>
                <a:spcPct val="0"/>
              </a:spcBef>
              <a:buNone/>
              <a:defRPr lang="en-US" sz="4267" kern="1200" dirty="0" smtClean="0">
                <a:solidFill>
                  <a:schemeClr val="accent3"/>
                </a:solidFill>
                <a:latin typeface="+mj-lt"/>
                <a:ea typeface="+mj-ea"/>
                <a:cs typeface="+mj-cs"/>
              </a:defRPr>
            </a:lvl1pPr>
            <a:lvl2pPr marL="0" indent="0" algn="ctr" defTabSz="1219139" rtl="0" eaLnBrk="1" latinLnBrk="0" hangingPunct="1">
              <a:spcBef>
                <a:spcPct val="0"/>
              </a:spcBef>
              <a:buNone/>
              <a:defRPr lang="en-US" sz="4267" kern="1200" dirty="0" smtClean="0">
                <a:solidFill>
                  <a:schemeClr val="accent3"/>
                </a:solidFill>
                <a:latin typeface="+mj-lt"/>
                <a:ea typeface="+mj-ea"/>
                <a:cs typeface="+mj-cs"/>
              </a:defRPr>
            </a:lvl2pPr>
            <a:lvl3pPr marL="0" indent="0" algn="ctr" defTabSz="1219139" rtl="0" eaLnBrk="1" latinLnBrk="0" hangingPunct="1">
              <a:spcBef>
                <a:spcPct val="0"/>
              </a:spcBef>
              <a:buNone/>
              <a:defRPr lang="en-US" sz="4267" kern="1200" dirty="0" smtClean="0">
                <a:solidFill>
                  <a:schemeClr val="accent3"/>
                </a:solidFill>
                <a:latin typeface="+mj-lt"/>
                <a:ea typeface="+mj-ea"/>
                <a:cs typeface="+mj-cs"/>
              </a:defRPr>
            </a:lvl3pPr>
            <a:lvl4pPr marL="0" indent="0" algn="ctr" defTabSz="1219139" rtl="0" eaLnBrk="1" latinLnBrk="0" hangingPunct="1">
              <a:spcBef>
                <a:spcPct val="0"/>
              </a:spcBef>
              <a:buNone/>
              <a:defRPr lang="en-US" sz="4267" kern="1200" dirty="0" smtClean="0">
                <a:solidFill>
                  <a:schemeClr val="accent3"/>
                </a:solidFill>
                <a:latin typeface="+mj-lt"/>
                <a:ea typeface="+mj-ea"/>
                <a:cs typeface="+mj-cs"/>
              </a:defRPr>
            </a:lvl4pPr>
            <a:lvl5pPr marL="0" indent="0" algn="ctr" defTabSz="1219139" rtl="0" eaLnBrk="1" latinLnBrk="0" hangingPunct="1">
              <a:spcBef>
                <a:spcPct val="0"/>
              </a:spcBef>
              <a:buNone/>
              <a:defRPr lang="en-US" sz="4267" kern="1200" dirty="0">
                <a:solidFill>
                  <a:schemeClr val="accent3"/>
                </a:solidFill>
                <a:latin typeface="+mj-lt"/>
                <a:ea typeface="+mj-ea"/>
                <a:cs typeface="+mj-cs"/>
              </a:defRPr>
            </a:lvl5pPr>
          </a:lstStyle>
          <a:p>
            <a:pPr lvl="0"/>
            <a:r>
              <a:rPr lang="en-US" dirty="0"/>
              <a:t>Click to add title</a:t>
            </a:r>
          </a:p>
        </p:txBody>
      </p:sp>
    </p:spTree>
    <p:extLst>
      <p:ext uri="{BB962C8B-B14F-4D97-AF65-F5344CB8AC3E}">
        <p14:creationId xmlns:p14="http://schemas.microsoft.com/office/powerpoint/2010/main" val="1288537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40601E4-3F87-485E-BCF1-0932C51EED9D}"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15554C-9387-4378-80C2-5F7076CAC952}" type="slidenum">
              <a:rPr lang="en-US" smtClean="0"/>
              <a:t>‹#›</a:t>
            </a:fld>
            <a:endParaRPr lang="en-US"/>
          </a:p>
        </p:txBody>
      </p:sp>
      <p:sp>
        <p:nvSpPr>
          <p:cNvPr id="3" name="Text Placeholder 2"/>
          <p:cNvSpPr>
            <a:spLocks noGrp="1"/>
          </p:cNvSpPr>
          <p:nvPr>
            <p:ph type="body" sz="quarter" idx="13" hasCustomPrompt="1"/>
          </p:nvPr>
        </p:nvSpPr>
        <p:spPr>
          <a:xfrm>
            <a:off x="381005" y="1905001"/>
            <a:ext cx="11571817" cy="3846516"/>
          </a:xfrm>
        </p:spPr>
        <p:txBody>
          <a:bodyPr>
            <a:noAutofit/>
          </a:bodyPr>
          <a:lstStyle>
            <a:lvl1pPr>
              <a:defRPr sz="3733"/>
            </a:lvl1pPr>
            <a:lvl2pPr>
              <a:defRPr sz="3200"/>
            </a:lvl2pPr>
            <a:lvl3pPr>
              <a:defRPr sz="2667"/>
            </a:lvl3pPr>
            <a:lvl4pPr>
              <a:defRPr sz="2400"/>
            </a:lvl4pPr>
            <a:lvl5pPr>
              <a:defRPr sz="2400"/>
            </a:lvl5pPr>
          </a:lstStyle>
          <a:p>
            <a:pPr lvl="0"/>
            <a:r>
              <a:rPr lang="en-US" dirty="0"/>
              <a:t>Click to add list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hasCustomPrompt="1"/>
          </p:nvPr>
        </p:nvSpPr>
        <p:spPr>
          <a:xfrm>
            <a:off x="381000" y="1066800"/>
            <a:ext cx="11570208" cy="685800"/>
          </a:xfrm>
        </p:spPr>
        <p:txBody>
          <a:bodyPr>
            <a:noAutofit/>
          </a:bodyPr>
          <a:lstStyle>
            <a:lvl1pPr algn="l">
              <a:defRPr/>
            </a:lvl1pPr>
          </a:lstStyle>
          <a:p>
            <a:r>
              <a:rPr lang="en-US" dirty="0"/>
              <a:t>Click to add text</a:t>
            </a:r>
          </a:p>
        </p:txBody>
      </p:sp>
      <p:sp>
        <p:nvSpPr>
          <p:cNvPr id="9" name="Rectangle 8">
            <a:extLst>
              <a:ext uri="{FF2B5EF4-FFF2-40B4-BE49-F238E27FC236}">
                <a16:creationId xmlns:a16="http://schemas.microsoft.com/office/drawing/2014/main" id="{7F3ACDC8-27DC-0145-A868-75822BC87982}"/>
              </a:ext>
            </a:extLst>
          </p:cNvPr>
          <p:cNvSpPr/>
          <p:nvPr userDrawn="1"/>
        </p:nvSpPr>
        <p:spPr>
          <a:xfrm>
            <a:off x="0" y="0"/>
            <a:ext cx="12192000" cy="222251"/>
          </a:xfrm>
          <a:prstGeom prst="rect">
            <a:avLst/>
          </a:prstGeom>
          <a:solidFill>
            <a:srgbClr val="B31B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1" name="Picture 10" descr="cu white lrg.psd">
            <a:extLst>
              <a:ext uri="{FF2B5EF4-FFF2-40B4-BE49-F238E27FC236}">
                <a16:creationId xmlns:a16="http://schemas.microsoft.com/office/drawing/2014/main" id="{6E01EECD-840D-AC48-AFCC-03304D0069F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9543" r="-704"/>
          <a:stretch/>
        </p:blipFill>
        <p:spPr>
          <a:xfrm>
            <a:off x="5471519" y="-127000"/>
            <a:ext cx="1238699" cy="472357"/>
          </a:xfrm>
          <a:prstGeom prst="rect">
            <a:avLst/>
          </a:prstGeom>
        </p:spPr>
      </p:pic>
    </p:spTree>
    <p:extLst>
      <p:ext uri="{BB962C8B-B14F-4D97-AF65-F5344CB8AC3E}">
        <p14:creationId xmlns:p14="http://schemas.microsoft.com/office/powerpoint/2010/main" val="2285200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w/ Graphic">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40601E4-3F87-485E-BCF1-0932C51EED9D}" type="datetimeFigureOut">
              <a:rPr lang="en-US" smtClean="0"/>
              <a:t>10/4/2026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15554C-9387-4378-80C2-5F7076CAC952}" type="slidenum">
              <a:rPr lang="en-US" smtClean="0"/>
              <a:t>‹#›</a:t>
            </a:fld>
            <a:endParaRPr lang="en-US"/>
          </a:p>
        </p:txBody>
      </p:sp>
      <p:sp>
        <p:nvSpPr>
          <p:cNvPr id="12" name="TextBox 11"/>
          <p:cNvSpPr txBox="1"/>
          <p:nvPr userDrawn="1"/>
        </p:nvSpPr>
        <p:spPr>
          <a:xfrm>
            <a:off x="584968" y="4756730"/>
            <a:ext cx="11011800" cy="748988"/>
          </a:xfrm>
          <a:prstGeom prst="rect">
            <a:avLst/>
          </a:prstGeom>
          <a:noFill/>
        </p:spPr>
        <p:txBody>
          <a:bodyPr wrap="square" rtlCol="0">
            <a:spAutoFit/>
          </a:bodyPr>
          <a:lstStyle/>
          <a:p>
            <a:pPr lvl="0" algn="ctr"/>
            <a:r>
              <a:rPr lang="en-US" sz="4267" dirty="0">
                <a:solidFill>
                  <a:schemeClr val="bg1"/>
                </a:solidFill>
                <a:latin typeface="Helvetica"/>
                <a:cs typeface="Helvetica"/>
              </a:rPr>
              <a:t>Photos, illustrations, graphics here.</a:t>
            </a:r>
            <a:endParaRPr lang="en-US" sz="2400" dirty="0">
              <a:solidFill>
                <a:schemeClr val="bg1"/>
              </a:solidFill>
            </a:endParaRPr>
          </a:p>
        </p:txBody>
      </p:sp>
      <p:sp>
        <p:nvSpPr>
          <p:cNvPr id="14" name="Title 13"/>
          <p:cNvSpPr>
            <a:spLocks noGrp="1"/>
          </p:cNvSpPr>
          <p:nvPr>
            <p:ph type="title" hasCustomPrompt="1"/>
          </p:nvPr>
        </p:nvSpPr>
        <p:spPr>
          <a:xfrm>
            <a:off x="383865" y="615761"/>
            <a:ext cx="11379200" cy="861775"/>
          </a:xfrm>
        </p:spPr>
        <p:txBody>
          <a:bodyPr/>
          <a:lstStyle>
            <a:lvl1pPr algn="l">
              <a:defRPr/>
            </a:lvl1pPr>
          </a:lstStyle>
          <a:p>
            <a:r>
              <a:rPr lang="en-US" dirty="0"/>
              <a:t>Click to add title</a:t>
            </a:r>
          </a:p>
        </p:txBody>
      </p:sp>
      <p:sp>
        <p:nvSpPr>
          <p:cNvPr id="16" name="Text Placeholder 15"/>
          <p:cNvSpPr>
            <a:spLocks noGrp="1"/>
          </p:cNvSpPr>
          <p:nvPr>
            <p:ph type="body" sz="quarter" idx="14" hasCustomPrompt="1"/>
          </p:nvPr>
        </p:nvSpPr>
        <p:spPr>
          <a:xfrm>
            <a:off x="385873" y="1600200"/>
            <a:ext cx="11379200" cy="2133600"/>
          </a:xfrm>
        </p:spPr>
        <p:txBody>
          <a:bodyPr numCol="2"/>
          <a:lstStyle/>
          <a:p>
            <a:pPr lvl="0"/>
            <a:r>
              <a:rPr lang="en-US" dirty="0"/>
              <a:t>Click to edit list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a:extLst>
              <a:ext uri="{FF2B5EF4-FFF2-40B4-BE49-F238E27FC236}">
                <a16:creationId xmlns:a16="http://schemas.microsoft.com/office/drawing/2014/main" id="{2B375926-5564-7F41-982B-2CA540DB949F}"/>
              </a:ext>
            </a:extLst>
          </p:cNvPr>
          <p:cNvSpPr/>
          <p:nvPr userDrawn="1"/>
        </p:nvSpPr>
        <p:spPr>
          <a:xfrm>
            <a:off x="0" y="0"/>
            <a:ext cx="12192000" cy="222251"/>
          </a:xfrm>
          <a:prstGeom prst="rect">
            <a:avLst/>
          </a:prstGeom>
          <a:solidFill>
            <a:srgbClr val="B31B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5" name="Picture 14" descr="cu white lrg.psd">
            <a:extLst>
              <a:ext uri="{FF2B5EF4-FFF2-40B4-BE49-F238E27FC236}">
                <a16:creationId xmlns:a16="http://schemas.microsoft.com/office/drawing/2014/main" id="{FDCB217E-A06D-974D-8E3A-ED42CE06B2C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9543" r="-704"/>
          <a:stretch/>
        </p:blipFill>
        <p:spPr>
          <a:xfrm>
            <a:off x="5471519" y="-127000"/>
            <a:ext cx="1238699" cy="472357"/>
          </a:xfrm>
          <a:prstGeom prst="rect">
            <a:avLst/>
          </a:prstGeom>
        </p:spPr>
      </p:pic>
      <p:sp>
        <p:nvSpPr>
          <p:cNvPr id="8" name="Content Placeholder 7">
            <a:extLst>
              <a:ext uri="{FF2B5EF4-FFF2-40B4-BE49-F238E27FC236}">
                <a16:creationId xmlns:a16="http://schemas.microsoft.com/office/drawing/2014/main" id="{B9CB0402-D9EA-C84A-BBAD-7D05BA746916}"/>
              </a:ext>
            </a:extLst>
          </p:cNvPr>
          <p:cNvSpPr>
            <a:spLocks noGrp="1"/>
          </p:cNvSpPr>
          <p:nvPr>
            <p:ph sz="quarter" idx="15" hasCustomPrompt="1"/>
          </p:nvPr>
        </p:nvSpPr>
        <p:spPr>
          <a:xfrm>
            <a:off x="383118" y="3835400"/>
            <a:ext cx="11381316" cy="2336800"/>
          </a:xfrm>
        </p:spPr>
        <p:txBody>
          <a:bodyPr anchor="ctr" anchorCtr="0"/>
          <a:lstStyle>
            <a:lvl1pPr marL="0" indent="0" algn="ctr">
              <a:buNone/>
              <a:defRPr/>
            </a:lvl1pPr>
          </a:lstStyle>
          <a:p>
            <a:pPr lvl="0"/>
            <a:r>
              <a:rPr lang="en-US" dirty="0"/>
              <a:t>Graphic</a:t>
            </a:r>
          </a:p>
        </p:txBody>
      </p:sp>
    </p:spTree>
    <p:extLst>
      <p:ext uri="{BB962C8B-B14F-4D97-AF65-F5344CB8AC3E}">
        <p14:creationId xmlns:p14="http://schemas.microsoft.com/office/powerpoint/2010/main" val="1877736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t w/ Graphic">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40601E4-3F87-485E-BCF1-0932C51EED9D}" type="datetimeFigureOut">
              <a:rPr lang="en-US" smtClean="0"/>
              <a:t>10/4/2026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15554C-9387-4378-80C2-5F7076CAC952}" type="slidenum">
              <a:rPr lang="en-US" smtClean="0"/>
              <a:t>‹#›</a:t>
            </a:fld>
            <a:endParaRPr lang="en-US"/>
          </a:p>
        </p:txBody>
      </p:sp>
      <p:sp>
        <p:nvSpPr>
          <p:cNvPr id="12" name="TextBox 11"/>
          <p:cNvSpPr txBox="1"/>
          <p:nvPr userDrawn="1"/>
        </p:nvSpPr>
        <p:spPr>
          <a:xfrm>
            <a:off x="584968" y="4756730"/>
            <a:ext cx="11011800" cy="748988"/>
          </a:xfrm>
          <a:prstGeom prst="rect">
            <a:avLst/>
          </a:prstGeom>
          <a:noFill/>
        </p:spPr>
        <p:txBody>
          <a:bodyPr wrap="square" rtlCol="0">
            <a:spAutoFit/>
          </a:bodyPr>
          <a:lstStyle/>
          <a:p>
            <a:pPr lvl="0" algn="ctr"/>
            <a:r>
              <a:rPr lang="en-US" sz="4267" dirty="0">
                <a:solidFill>
                  <a:schemeClr val="bg1"/>
                </a:solidFill>
                <a:latin typeface="Helvetica"/>
                <a:cs typeface="Helvetica"/>
              </a:rPr>
              <a:t>Photos, illustrations, graphics here.</a:t>
            </a:r>
            <a:endParaRPr lang="en-US" sz="2400" dirty="0">
              <a:solidFill>
                <a:schemeClr val="bg1"/>
              </a:solidFill>
            </a:endParaRPr>
          </a:p>
        </p:txBody>
      </p:sp>
      <p:sp>
        <p:nvSpPr>
          <p:cNvPr id="13" name="Content Placeholder 12"/>
          <p:cNvSpPr>
            <a:spLocks noGrp="1"/>
          </p:cNvSpPr>
          <p:nvPr>
            <p:ph sz="quarter" idx="13" hasCustomPrompt="1"/>
          </p:nvPr>
        </p:nvSpPr>
        <p:spPr>
          <a:xfrm>
            <a:off x="6400807" y="1447800"/>
            <a:ext cx="5400676" cy="4876800"/>
          </a:xfrm>
        </p:spPr>
        <p:txBody>
          <a:bodyPr anchor="ctr" anchorCtr="0"/>
          <a:lstStyle>
            <a:lvl1pPr marL="0" indent="0" algn="ctr">
              <a:buNone/>
              <a:defRPr/>
            </a:lvl1pPr>
          </a:lstStyle>
          <a:p>
            <a:pPr lvl="0"/>
            <a:r>
              <a:rPr lang="en-US" dirty="0"/>
              <a:t>Graphic</a:t>
            </a:r>
          </a:p>
        </p:txBody>
      </p:sp>
      <p:sp>
        <p:nvSpPr>
          <p:cNvPr id="14" name="Title 13"/>
          <p:cNvSpPr>
            <a:spLocks noGrp="1"/>
          </p:cNvSpPr>
          <p:nvPr>
            <p:ph type="title" hasCustomPrompt="1"/>
          </p:nvPr>
        </p:nvSpPr>
        <p:spPr>
          <a:xfrm>
            <a:off x="383866" y="615757"/>
            <a:ext cx="8739609" cy="603443"/>
          </a:xfrm>
        </p:spPr>
        <p:txBody>
          <a:bodyPr/>
          <a:lstStyle>
            <a:lvl1pPr algn="l">
              <a:defRPr/>
            </a:lvl1pPr>
          </a:lstStyle>
          <a:p>
            <a:r>
              <a:rPr lang="en-US" dirty="0"/>
              <a:t>Click to add title</a:t>
            </a:r>
          </a:p>
        </p:txBody>
      </p:sp>
      <p:sp>
        <p:nvSpPr>
          <p:cNvPr id="16" name="Text Placeholder 15"/>
          <p:cNvSpPr>
            <a:spLocks noGrp="1"/>
          </p:cNvSpPr>
          <p:nvPr>
            <p:ph type="body" sz="quarter" idx="14" hasCustomPrompt="1"/>
          </p:nvPr>
        </p:nvSpPr>
        <p:spPr>
          <a:xfrm>
            <a:off x="385881" y="1447800"/>
            <a:ext cx="5811727" cy="4876800"/>
          </a:xfrm>
        </p:spPr>
        <p:txBody>
          <a:bodyPr numCol="1"/>
          <a:lstStyle/>
          <a:p>
            <a:pPr lvl="0"/>
            <a:r>
              <a:rPr lang="en-US" dirty="0"/>
              <a:t>Click to add list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Rectangle 10">
            <a:extLst>
              <a:ext uri="{FF2B5EF4-FFF2-40B4-BE49-F238E27FC236}">
                <a16:creationId xmlns:a16="http://schemas.microsoft.com/office/drawing/2014/main" id="{DFF9335A-E71C-3044-BC65-4FC387DA27B6}"/>
              </a:ext>
            </a:extLst>
          </p:cNvPr>
          <p:cNvSpPr/>
          <p:nvPr userDrawn="1"/>
        </p:nvSpPr>
        <p:spPr>
          <a:xfrm>
            <a:off x="0" y="0"/>
            <a:ext cx="12192000" cy="222251"/>
          </a:xfrm>
          <a:prstGeom prst="rect">
            <a:avLst/>
          </a:prstGeom>
          <a:solidFill>
            <a:srgbClr val="B31B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5" name="Picture 14" descr="cu white lrg.psd">
            <a:extLst>
              <a:ext uri="{FF2B5EF4-FFF2-40B4-BE49-F238E27FC236}">
                <a16:creationId xmlns:a16="http://schemas.microsoft.com/office/drawing/2014/main" id="{497F341F-F847-2445-8EF5-47EF63BEE8B7}"/>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9543" r="-704"/>
          <a:stretch/>
        </p:blipFill>
        <p:spPr>
          <a:xfrm>
            <a:off x="5471519" y="-127000"/>
            <a:ext cx="1238699" cy="472357"/>
          </a:xfrm>
          <a:prstGeom prst="rect">
            <a:avLst/>
          </a:prstGeom>
        </p:spPr>
      </p:pic>
    </p:spTree>
    <p:extLst>
      <p:ext uri="{BB962C8B-B14F-4D97-AF65-F5344CB8AC3E}">
        <p14:creationId xmlns:p14="http://schemas.microsoft.com/office/powerpoint/2010/main" val="2902146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40601E4-3F87-485E-BCF1-0932C51EED9D}"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15554C-9387-4378-80C2-5F7076CAC952}" type="slidenum">
              <a:rPr lang="en-US" smtClean="0"/>
              <a:t>‹#›</a:t>
            </a:fld>
            <a:endParaRPr lang="en-US"/>
          </a:p>
        </p:txBody>
      </p:sp>
      <p:sp>
        <p:nvSpPr>
          <p:cNvPr id="2" name="Title 1"/>
          <p:cNvSpPr>
            <a:spLocks noGrp="1"/>
          </p:cNvSpPr>
          <p:nvPr>
            <p:ph type="title" hasCustomPrompt="1"/>
          </p:nvPr>
        </p:nvSpPr>
        <p:spPr>
          <a:xfrm>
            <a:off x="1117600" y="759714"/>
            <a:ext cx="9956800" cy="538609"/>
          </a:xfrm>
        </p:spPr>
        <p:txBody>
          <a:bodyPr/>
          <a:lstStyle/>
          <a:p>
            <a:r>
              <a:rPr lang="en-US" dirty="0"/>
              <a:t>Click to add title</a:t>
            </a:r>
          </a:p>
        </p:txBody>
      </p:sp>
      <p:sp>
        <p:nvSpPr>
          <p:cNvPr id="13" name="Content Placeholder 12"/>
          <p:cNvSpPr>
            <a:spLocks noGrp="1"/>
          </p:cNvSpPr>
          <p:nvPr>
            <p:ph sz="quarter" idx="14" hasCustomPrompt="1"/>
          </p:nvPr>
        </p:nvSpPr>
        <p:spPr>
          <a:xfrm>
            <a:off x="1117600" y="1498600"/>
            <a:ext cx="9956800" cy="4597400"/>
          </a:xfrm>
        </p:spPr>
        <p:txBody>
          <a:bodyPr anchor="ctr" anchorCtr="0"/>
          <a:lstStyle>
            <a:lvl1pPr marL="0" indent="0" algn="ctr">
              <a:buNone/>
              <a:defRPr/>
            </a:lvl1pPr>
          </a:lstStyle>
          <a:p>
            <a:pPr lvl="0"/>
            <a:r>
              <a:rPr lang="en-US" dirty="0"/>
              <a:t>Graphic</a:t>
            </a:r>
          </a:p>
        </p:txBody>
      </p:sp>
      <p:sp>
        <p:nvSpPr>
          <p:cNvPr id="12" name="Rectangle 11">
            <a:extLst>
              <a:ext uri="{FF2B5EF4-FFF2-40B4-BE49-F238E27FC236}">
                <a16:creationId xmlns:a16="http://schemas.microsoft.com/office/drawing/2014/main" id="{04D4C3B8-C72A-234F-801D-62CC4EFC1473}"/>
              </a:ext>
            </a:extLst>
          </p:cNvPr>
          <p:cNvSpPr/>
          <p:nvPr userDrawn="1"/>
        </p:nvSpPr>
        <p:spPr>
          <a:xfrm>
            <a:off x="0" y="0"/>
            <a:ext cx="12192000" cy="222251"/>
          </a:xfrm>
          <a:prstGeom prst="rect">
            <a:avLst/>
          </a:prstGeom>
          <a:solidFill>
            <a:srgbClr val="B31B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4" name="Picture 13" descr="cu white lrg.psd">
            <a:extLst>
              <a:ext uri="{FF2B5EF4-FFF2-40B4-BE49-F238E27FC236}">
                <a16:creationId xmlns:a16="http://schemas.microsoft.com/office/drawing/2014/main" id="{0424A742-A864-314F-80E6-E197D7DB73D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9543" r="-704"/>
          <a:stretch/>
        </p:blipFill>
        <p:spPr>
          <a:xfrm>
            <a:off x="5471519" y="-127000"/>
            <a:ext cx="1238699" cy="472357"/>
          </a:xfrm>
          <a:prstGeom prst="rect">
            <a:avLst/>
          </a:prstGeom>
        </p:spPr>
      </p:pic>
    </p:spTree>
    <p:extLst>
      <p:ext uri="{BB962C8B-B14F-4D97-AF65-F5344CB8AC3E}">
        <p14:creationId xmlns:p14="http://schemas.microsoft.com/office/powerpoint/2010/main" val="474177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losing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40601E4-3F87-485E-BCF1-0932C51EED9D}" type="datetimeFigureOut">
              <a:rPr lang="en-US" smtClean="0"/>
              <a:t>10/4/2026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15554C-9387-4378-80C2-5F7076CAC952}" type="slidenum">
              <a:rPr lang="en-US" smtClean="0"/>
              <a:t>‹#›</a:t>
            </a:fld>
            <a:endParaRPr lang="en-US"/>
          </a:p>
        </p:txBody>
      </p:sp>
      <p:sp>
        <p:nvSpPr>
          <p:cNvPr id="11" name="Text Placeholder 9">
            <a:extLst>
              <a:ext uri="{FF2B5EF4-FFF2-40B4-BE49-F238E27FC236}">
                <a16:creationId xmlns:a16="http://schemas.microsoft.com/office/drawing/2014/main" id="{7E419631-6A90-1D4B-9AC3-E03C8AA89D35}"/>
              </a:ext>
            </a:extLst>
          </p:cNvPr>
          <p:cNvSpPr>
            <a:spLocks noGrp="1"/>
          </p:cNvSpPr>
          <p:nvPr>
            <p:ph type="body" sz="quarter" idx="14" hasCustomPrompt="1"/>
          </p:nvPr>
        </p:nvSpPr>
        <p:spPr>
          <a:xfrm>
            <a:off x="461716" y="2929411"/>
            <a:ext cx="3331633" cy="905989"/>
          </a:xfrm>
          <a:noFill/>
        </p:spPr>
        <p:txBody>
          <a:bodyPr lIns="182880" tIns="91440" rIns="182880"/>
          <a:lstStyle>
            <a:lvl1pPr marL="0" indent="0">
              <a:buNone/>
              <a:defRPr baseline="0">
                <a:solidFill>
                  <a:schemeClr val="tx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Thank You</a:t>
            </a:r>
          </a:p>
        </p:txBody>
      </p:sp>
      <p:pic>
        <p:nvPicPr>
          <p:cNvPr id="6" name="Picture 5">
            <a:extLst>
              <a:ext uri="{FF2B5EF4-FFF2-40B4-BE49-F238E27FC236}">
                <a16:creationId xmlns:a16="http://schemas.microsoft.com/office/drawing/2014/main" id="{6C464510-7A77-DB43-9098-69BAB517231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66170" y="787400"/>
            <a:ext cx="1358957" cy="1366304"/>
          </a:xfrm>
          <a:prstGeom prst="rect">
            <a:avLst/>
          </a:prstGeom>
        </p:spPr>
      </p:pic>
      <p:sp>
        <p:nvSpPr>
          <p:cNvPr id="8" name="Rectangle 7">
            <a:extLst>
              <a:ext uri="{FF2B5EF4-FFF2-40B4-BE49-F238E27FC236}">
                <a16:creationId xmlns:a16="http://schemas.microsoft.com/office/drawing/2014/main" id="{9306357B-88AF-5E41-A0F9-506D230E0D01}"/>
              </a:ext>
            </a:extLst>
          </p:cNvPr>
          <p:cNvSpPr/>
          <p:nvPr userDrawn="1"/>
        </p:nvSpPr>
        <p:spPr>
          <a:xfrm>
            <a:off x="0" y="0"/>
            <a:ext cx="12192000" cy="222251"/>
          </a:xfrm>
          <a:prstGeom prst="rect">
            <a:avLst/>
          </a:prstGeom>
          <a:solidFill>
            <a:srgbClr val="B31B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604505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B9725A-0438-4F7F-A7DF-252514E3AE8A}" type="datetime1">
              <a:rPr lang="en-US" smtClean="0"/>
              <a:t>10/4/2026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E3AF45-B520-4E66-97F5-3DA588F9DB42}" type="slidenum">
              <a:rPr lang="en-US" smtClean="0"/>
              <a:t>‹#›</a:t>
            </a:fld>
            <a:endParaRPr lang="en-US"/>
          </a:p>
        </p:txBody>
      </p:sp>
    </p:spTree>
    <p:extLst>
      <p:ext uri="{BB962C8B-B14F-4D97-AF65-F5344CB8AC3E}">
        <p14:creationId xmlns:p14="http://schemas.microsoft.com/office/powerpoint/2010/main" val="251354097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840601E4-3F87-485E-BCF1-0932C51EED9D}" type="datetimeFigureOut">
              <a:rPr lang="en-US" smtClean="0"/>
              <a:t>10/4/2026</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6315554C-9387-4378-80C2-5F7076CAC952}" type="slidenum">
              <a:rPr lang="en-US" smtClean="0"/>
              <a:t>‹#›</a:t>
            </a:fld>
            <a:endParaRPr lang="en-US"/>
          </a:p>
        </p:txBody>
      </p:sp>
    </p:spTree>
    <p:extLst>
      <p:ext uri="{BB962C8B-B14F-4D97-AF65-F5344CB8AC3E}">
        <p14:creationId xmlns:p14="http://schemas.microsoft.com/office/powerpoint/2010/main" val="1302149606"/>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1219139" rtl="0" eaLnBrk="1" latinLnBrk="0" hangingPunct="1">
        <a:spcBef>
          <a:spcPct val="0"/>
        </a:spcBef>
        <a:buNone/>
        <a:defRPr sz="4267" kern="1200">
          <a:solidFill>
            <a:schemeClr val="accent3"/>
          </a:solidFill>
          <a:latin typeface="+mj-lt"/>
          <a:ea typeface="+mj-ea"/>
          <a:cs typeface="+mj-cs"/>
        </a:defRPr>
      </a:lvl1pPr>
    </p:titleStyle>
    <p:bodyStyle>
      <a:lvl1pPr marL="457177" indent="-457177" algn="l" defTabSz="1219139" rtl="0" eaLnBrk="1" latinLnBrk="0" hangingPunct="1">
        <a:spcBef>
          <a:spcPct val="20000"/>
        </a:spcBef>
        <a:buFont typeface="Arial" panose="020B0604020202020204" pitchFamily="34" charset="0"/>
        <a:buChar char="•"/>
        <a:defRPr sz="4267" kern="1200">
          <a:solidFill>
            <a:schemeClr val="accent2"/>
          </a:solidFill>
          <a:latin typeface="+mn-lt"/>
          <a:ea typeface="+mn-ea"/>
          <a:cs typeface="+mn-cs"/>
        </a:defRPr>
      </a:lvl1pPr>
      <a:lvl2pPr marL="990551" indent="-380982" algn="l" defTabSz="1219139" rtl="0" eaLnBrk="1" latinLnBrk="0" hangingPunct="1">
        <a:spcBef>
          <a:spcPct val="20000"/>
        </a:spcBef>
        <a:buFont typeface="Arial" panose="020B0604020202020204" pitchFamily="34" charset="0"/>
        <a:buChar char="–"/>
        <a:defRPr sz="3733" kern="1200">
          <a:solidFill>
            <a:schemeClr val="accent2"/>
          </a:solidFill>
          <a:latin typeface="+mn-lt"/>
          <a:ea typeface="+mn-ea"/>
          <a:cs typeface="+mn-cs"/>
        </a:defRPr>
      </a:lvl2pPr>
      <a:lvl3pPr marL="1523923" indent="-304784" algn="l" defTabSz="1219139" rtl="0" eaLnBrk="1" latinLnBrk="0" hangingPunct="1">
        <a:spcBef>
          <a:spcPct val="20000"/>
        </a:spcBef>
        <a:buFont typeface="Arial" panose="020B0604020202020204" pitchFamily="34" charset="0"/>
        <a:buChar char="•"/>
        <a:defRPr sz="3200" kern="1200">
          <a:solidFill>
            <a:schemeClr val="accent2"/>
          </a:solidFill>
          <a:latin typeface="+mn-lt"/>
          <a:ea typeface="+mn-ea"/>
          <a:cs typeface="+mn-cs"/>
        </a:defRPr>
      </a:lvl3pPr>
      <a:lvl4pPr marL="2133493" indent="-304784" algn="l" defTabSz="1219139" rtl="0" eaLnBrk="1" latinLnBrk="0" hangingPunct="1">
        <a:spcBef>
          <a:spcPct val="20000"/>
        </a:spcBef>
        <a:buFont typeface="Arial" panose="020B0604020202020204" pitchFamily="34" charset="0"/>
        <a:buChar char="–"/>
        <a:defRPr sz="2667" kern="1200">
          <a:solidFill>
            <a:schemeClr val="accent2"/>
          </a:solidFill>
          <a:latin typeface="+mn-lt"/>
          <a:ea typeface="+mn-ea"/>
          <a:cs typeface="+mn-cs"/>
        </a:defRPr>
      </a:lvl4pPr>
      <a:lvl5pPr marL="2743063" indent="-304784" algn="l" defTabSz="1219139" rtl="0" eaLnBrk="1" latinLnBrk="0" hangingPunct="1">
        <a:spcBef>
          <a:spcPct val="20000"/>
        </a:spcBef>
        <a:buFont typeface="Arial" panose="020B0604020202020204" pitchFamily="34" charset="0"/>
        <a:buChar char="»"/>
        <a:defRPr sz="2667" kern="1200">
          <a:solidFill>
            <a:schemeClr val="accent2"/>
          </a:solidFill>
          <a:latin typeface="+mn-lt"/>
          <a:ea typeface="+mn-ea"/>
          <a:cs typeface="+mn-cs"/>
        </a:defRPr>
      </a:lvl5pPr>
      <a:lvl6pPr marL="3352632"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202"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771"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341" indent="-304784" algn="l" defTabSz="1219139"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39" rtl="0" eaLnBrk="1" latinLnBrk="0" hangingPunct="1">
        <a:defRPr sz="2400" kern="1200">
          <a:solidFill>
            <a:schemeClr val="tx1"/>
          </a:solidFill>
          <a:latin typeface="+mn-lt"/>
          <a:ea typeface="+mn-ea"/>
          <a:cs typeface="+mn-cs"/>
        </a:defRPr>
      </a:lvl1pPr>
      <a:lvl2pPr marL="609570" algn="l" defTabSz="1219139" rtl="0" eaLnBrk="1" latinLnBrk="0" hangingPunct="1">
        <a:defRPr sz="2400" kern="1200">
          <a:solidFill>
            <a:schemeClr val="tx1"/>
          </a:solidFill>
          <a:latin typeface="+mn-lt"/>
          <a:ea typeface="+mn-ea"/>
          <a:cs typeface="+mn-cs"/>
        </a:defRPr>
      </a:lvl2pPr>
      <a:lvl3pPr marL="1219139" algn="l" defTabSz="1219139" rtl="0" eaLnBrk="1" latinLnBrk="0" hangingPunct="1">
        <a:defRPr sz="2400" kern="1200">
          <a:solidFill>
            <a:schemeClr val="tx1"/>
          </a:solidFill>
          <a:latin typeface="+mn-lt"/>
          <a:ea typeface="+mn-ea"/>
          <a:cs typeface="+mn-cs"/>
        </a:defRPr>
      </a:lvl3pPr>
      <a:lvl4pPr marL="1828709" algn="l" defTabSz="1219139" rtl="0" eaLnBrk="1" latinLnBrk="0" hangingPunct="1">
        <a:defRPr sz="2400" kern="1200">
          <a:solidFill>
            <a:schemeClr val="tx1"/>
          </a:solidFill>
          <a:latin typeface="+mn-lt"/>
          <a:ea typeface="+mn-ea"/>
          <a:cs typeface="+mn-cs"/>
        </a:defRPr>
      </a:lvl4pPr>
      <a:lvl5pPr marL="2438278" algn="l" defTabSz="1219139" rtl="0" eaLnBrk="1" latinLnBrk="0" hangingPunct="1">
        <a:defRPr sz="2400" kern="1200">
          <a:solidFill>
            <a:schemeClr val="tx1"/>
          </a:solidFill>
          <a:latin typeface="+mn-lt"/>
          <a:ea typeface="+mn-ea"/>
          <a:cs typeface="+mn-cs"/>
        </a:defRPr>
      </a:lvl5pPr>
      <a:lvl6pPr marL="3047848" algn="l" defTabSz="1219139" rtl="0" eaLnBrk="1" latinLnBrk="0" hangingPunct="1">
        <a:defRPr sz="2400" kern="1200">
          <a:solidFill>
            <a:schemeClr val="tx1"/>
          </a:solidFill>
          <a:latin typeface="+mn-lt"/>
          <a:ea typeface="+mn-ea"/>
          <a:cs typeface="+mn-cs"/>
        </a:defRPr>
      </a:lvl6pPr>
      <a:lvl7pPr marL="3657417" algn="l" defTabSz="1219139" rtl="0" eaLnBrk="1" latinLnBrk="0" hangingPunct="1">
        <a:defRPr sz="2400" kern="1200">
          <a:solidFill>
            <a:schemeClr val="tx1"/>
          </a:solidFill>
          <a:latin typeface="+mn-lt"/>
          <a:ea typeface="+mn-ea"/>
          <a:cs typeface="+mn-cs"/>
        </a:defRPr>
      </a:lvl7pPr>
      <a:lvl8pPr marL="4266987" algn="l" defTabSz="1219139" rtl="0" eaLnBrk="1" latinLnBrk="0" hangingPunct="1">
        <a:defRPr sz="2400" kern="1200">
          <a:solidFill>
            <a:schemeClr val="tx1"/>
          </a:solidFill>
          <a:latin typeface="+mn-lt"/>
          <a:ea typeface="+mn-ea"/>
          <a:cs typeface="+mn-cs"/>
        </a:defRPr>
      </a:lvl8pPr>
      <a:lvl9pPr marL="4876557" algn="l" defTabSz="1219139"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1.xml"/><Relationship Id="rId6" Type="http://schemas.openxmlformats.org/officeDocument/2006/relationships/image" Target="../media/image15.jpe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jpe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B31B1B"/>
        </a:solidFill>
        <a:effectLst/>
      </p:bgPr>
    </p:bg>
    <p:spTree>
      <p:nvGrpSpPr>
        <p:cNvPr id="1" name=""/>
        <p:cNvGrpSpPr/>
        <p:nvPr/>
      </p:nvGrpSpPr>
      <p:grpSpPr>
        <a:xfrm>
          <a:off x="0" y="0"/>
          <a:ext cx="0" cy="0"/>
          <a:chOff x="0" y="0"/>
          <a:chExt cx="0" cy="0"/>
        </a:xfrm>
      </p:grpSpPr>
      <p:sp>
        <p:nvSpPr>
          <p:cNvPr id="2" name="Shape 0"/>
          <p:cNvSpPr/>
          <p:nvPr/>
        </p:nvSpPr>
        <p:spPr>
          <a:xfrm>
            <a:off x="7863840" y="0"/>
            <a:ext cx="4327855" cy="6858000"/>
          </a:xfrm>
          <a:prstGeom prst="rect">
            <a:avLst/>
          </a:prstGeom>
          <a:solidFill>
            <a:srgbClr val="7A1212"/>
          </a:solidFill>
          <a:ln/>
        </p:spPr>
        <p:txBody>
          <a:bodyPr/>
          <a:lstStyle/>
          <a:p>
            <a:endParaRPr lang="en-US"/>
          </a:p>
        </p:txBody>
      </p:sp>
      <p:pic>
        <p:nvPicPr>
          <p:cNvPr id="3" name="Image 0" descr="/home/claude/work/assets/cornell_seal.png"/>
          <p:cNvPicPr>
            <a:picLocks noChangeAspect="1"/>
          </p:cNvPicPr>
          <p:nvPr/>
        </p:nvPicPr>
        <p:blipFill>
          <a:blip r:embed="rId2">
            <a:alphaModFix amt="90000"/>
          </a:blip>
          <a:stretch>
            <a:fillRect/>
          </a:stretch>
        </p:blipFill>
        <p:spPr>
          <a:xfrm>
            <a:off x="822960" y="822960"/>
            <a:ext cx="914400" cy="914400"/>
          </a:xfrm>
          <a:prstGeom prst="rect">
            <a:avLst/>
          </a:prstGeom>
        </p:spPr>
      </p:pic>
      <p:sp>
        <p:nvSpPr>
          <p:cNvPr id="4" name="Text 1"/>
          <p:cNvSpPr txBox="1"/>
          <p:nvPr/>
        </p:nvSpPr>
        <p:spPr>
          <a:xfrm>
            <a:off x="822960" y="2788920"/>
            <a:ext cx="8686800" cy="1005840"/>
          </a:xfrm>
          <a:prstGeom prst="rect">
            <a:avLst/>
          </a:prstGeom>
          <a:noFill/>
          <a:ln/>
        </p:spPr>
        <p:txBody>
          <a:bodyPr wrap="square" lIns="0" tIns="0" rIns="0" bIns="0" rtlCol="0" anchor="ctr"/>
          <a:lstStyle/>
          <a:p>
            <a:pPr marL="0" indent="0">
              <a:buNone/>
            </a:pPr>
            <a:r>
              <a:rPr lang="en-US" sz="4800" b="1" dirty="0">
                <a:solidFill>
                  <a:srgbClr val="FFFFFF"/>
                </a:solidFill>
                <a:latin typeface="Cambria" pitchFamily="34" charset="0"/>
                <a:ea typeface="Cambria" pitchFamily="34" charset="-122"/>
                <a:cs typeface="Cambria" pitchFamily="34" charset="-120"/>
              </a:rPr>
              <a:t>VENTURE CATALYST</a:t>
            </a:r>
            <a:endParaRPr lang="en-US" sz="4800" dirty="0"/>
          </a:p>
        </p:txBody>
      </p:sp>
      <p:sp>
        <p:nvSpPr>
          <p:cNvPr id="5" name="Text 2"/>
          <p:cNvSpPr txBox="1"/>
          <p:nvPr/>
        </p:nvSpPr>
        <p:spPr>
          <a:xfrm>
            <a:off x="822960" y="3794760"/>
            <a:ext cx="7863840" cy="822960"/>
          </a:xfrm>
          <a:prstGeom prst="rect">
            <a:avLst/>
          </a:prstGeom>
          <a:noFill/>
          <a:ln/>
        </p:spPr>
        <p:txBody>
          <a:bodyPr wrap="square" lIns="0" tIns="0" rIns="0" bIns="0" rtlCol="0" anchor="ctr"/>
          <a:lstStyle/>
          <a:p>
            <a:pPr marL="0" indent="0">
              <a:lnSpc>
                <a:spcPct val="120000"/>
              </a:lnSpc>
              <a:buNone/>
            </a:pPr>
            <a:r>
              <a:rPr lang="en-US" sz="1800" dirty="0">
                <a:solidFill>
                  <a:srgbClr val="F6DADA"/>
                </a:solidFill>
                <a:latin typeface="Calibri" pitchFamily="34" charset="0"/>
                <a:ea typeface="Calibri" pitchFamily="34" charset="-122"/>
                <a:cs typeface="Calibri" pitchFamily="34" charset="-120"/>
              </a:rPr>
              <a:t>An angel syndicate network dedicated to early-stage, pre-seed</a:t>
            </a:r>
            <a:endParaRPr lang="en-US" sz="1800" dirty="0"/>
          </a:p>
          <a:p>
            <a:pPr marL="0" indent="0">
              <a:lnSpc>
                <a:spcPct val="120000"/>
              </a:lnSpc>
              <a:buNone/>
            </a:pPr>
            <a:r>
              <a:rPr lang="en-US" sz="1800" dirty="0">
                <a:solidFill>
                  <a:srgbClr val="F6DADA"/>
                </a:solidFill>
                <a:latin typeface="Calibri" pitchFamily="34" charset="0"/>
                <a:ea typeface="Calibri" pitchFamily="34" charset="-122"/>
                <a:cs typeface="Calibri" pitchFamily="34" charset="-120"/>
              </a:rPr>
              <a:t>undergraduate startups</a:t>
            </a:r>
            <a:endParaRPr lang="en-US" sz="1800" dirty="0"/>
          </a:p>
        </p:txBody>
      </p:sp>
      <p:sp>
        <p:nvSpPr>
          <p:cNvPr id="6" name="Text 3"/>
          <p:cNvSpPr txBox="1"/>
          <p:nvPr/>
        </p:nvSpPr>
        <p:spPr>
          <a:xfrm>
            <a:off x="822960" y="6035040"/>
            <a:ext cx="2743200" cy="365760"/>
          </a:xfrm>
          <a:prstGeom prst="rect">
            <a:avLst/>
          </a:prstGeom>
          <a:noFill/>
          <a:ln/>
        </p:spPr>
        <p:txBody>
          <a:bodyPr wrap="square" lIns="0" tIns="0" rIns="0" bIns="0" rtlCol="0" anchor="ctr"/>
          <a:lstStyle/>
          <a:p>
            <a:pPr marL="0" indent="0">
              <a:buNone/>
            </a:pPr>
            <a:r>
              <a:rPr lang="en-US" sz="1200" kern="0" spc="200" dirty="0">
                <a:solidFill>
                  <a:srgbClr val="E8B9B9"/>
                </a:solidFill>
                <a:latin typeface="Calibri" pitchFamily="34" charset="0"/>
                <a:ea typeface="Calibri" pitchFamily="34" charset="-122"/>
                <a:cs typeface="Calibri" pitchFamily="34" charset="-120"/>
              </a:rPr>
              <a:t>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ctr"/>
          <a:lstStyle/>
          <a:p>
            <a:pPr marL="0" indent="0">
              <a:buNone/>
            </a:pPr>
            <a:r>
              <a:rPr lang="en-US" sz="1200" b="1" kern="0" spc="200" dirty="0">
                <a:solidFill>
                  <a:srgbClr val="B31B1B"/>
                </a:solidFill>
                <a:latin typeface="Calibri" pitchFamily="34" charset="0"/>
                <a:ea typeface="Calibri" pitchFamily="34" charset="-122"/>
                <a:cs typeface="Calibri" pitchFamily="34" charset="-120"/>
              </a:rPr>
              <a:t>THE PROBLEM</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t"/>
          <a:lstStyle/>
          <a:p>
            <a:pPr marL="0" indent="0">
              <a:buNone/>
            </a:pPr>
            <a:r>
              <a:rPr lang="en-US" sz="2800" b="1" dirty="0">
                <a:solidFill>
                  <a:srgbClr val="262626"/>
                </a:solidFill>
                <a:latin typeface="Cambria" pitchFamily="34" charset="0"/>
                <a:ea typeface="Cambria" pitchFamily="34" charset="-122"/>
                <a:cs typeface="Cambria" pitchFamily="34" charset="-120"/>
              </a:rPr>
              <a:t>The Bridge to Pre-Seed and Accelerators</a:t>
            </a:r>
            <a:endParaRPr lang="en-US" sz="2800" dirty="0"/>
          </a:p>
        </p:txBody>
      </p:sp>
      <p:sp>
        <p:nvSpPr>
          <p:cNvPr id="4" name="Shape 2"/>
          <p:cNvSpPr/>
          <p:nvPr/>
        </p:nvSpPr>
        <p:spPr>
          <a:xfrm>
            <a:off x="548641" y="2171700"/>
            <a:ext cx="5318608" cy="1371600"/>
          </a:xfrm>
          <a:prstGeom prst="roundRect">
            <a:avLst>
              <a:gd name="adj" fmla="val 5333"/>
            </a:avLst>
          </a:prstGeom>
          <a:solidFill>
            <a:srgbClr val="FBF2F1"/>
          </a:solidFill>
          <a:ln w="12700">
            <a:solidFill>
              <a:srgbClr val="E3D6D5"/>
            </a:solidFill>
            <a:prstDash val="solid"/>
          </a:ln>
        </p:spPr>
        <p:txBody>
          <a:bodyPr/>
          <a:lstStyle/>
          <a:p>
            <a:endParaRPr lang="en-US"/>
          </a:p>
        </p:txBody>
      </p:sp>
      <p:sp>
        <p:nvSpPr>
          <p:cNvPr id="5" name="Text 3"/>
          <p:cNvSpPr txBox="1"/>
          <p:nvPr/>
        </p:nvSpPr>
        <p:spPr>
          <a:xfrm>
            <a:off x="731521" y="2491740"/>
            <a:ext cx="4952848" cy="594360"/>
          </a:xfrm>
          <a:prstGeom prst="rect">
            <a:avLst/>
          </a:prstGeom>
          <a:noFill/>
          <a:ln/>
        </p:spPr>
        <p:txBody>
          <a:bodyPr wrap="square" lIns="0" tIns="0" rIns="0" bIns="0" rtlCol="0" anchor="ctr"/>
          <a:lstStyle/>
          <a:p>
            <a:pPr marL="0" indent="0" algn="ctr">
              <a:buNone/>
            </a:pPr>
            <a:r>
              <a:rPr lang="en-US" sz="3000" b="1" dirty="0">
                <a:solidFill>
                  <a:srgbClr val="B31B1B"/>
                </a:solidFill>
                <a:latin typeface="Cambria" pitchFamily="34" charset="0"/>
                <a:ea typeface="Cambria" pitchFamily="34" charset="-122"/>
                <a:cs typeface="Cambria" pitchFamily="34" charset="-120"/>
              </a:rPr>
              <a:t>$500K–$2.5M</a:t>
            </a:r>
            <a:endParaRPr lang="en-US" sz="3000" dirty="0"/>
          </a:p>
        </p:txBody>
      </p:sp>
      <p:sp>
        <p:nvSpPr>
          <p:cNvPr id="6" name="Text 4"/>
          <p:cNvSpPr txBox="1"/>
          <p:nvPr/>
        </p:nvSpPr>
        <p:spPr>
          <a:xfrm>
            <a:off x="731521" y="3104388"/>
            <a:ext cx="4952848" cy="365760"/>
          </a:xfrm>
          <a:prstGeom prst="rect">
            <a:avLst/>
          </a:prstGeom>
          <a:noFill/>
          <a:ln/>
        </p:spPr>
        <p:txBody>
          <a:bodyPr wrap="square" lIns="0" tIns="0" rIns="0" bIns="0" rtlCol="0" anchor="ctr"/>
          <a:lstStyle/>
          <a:p>
            <a:pPr marL="0" indent="0" algn="ctr">
              <a:lnSpc>
                <a:spcPct val="110000"/>
              </a:lnSpc>
              <a:buNone/>
            </a:pPr>
            <a:r>
              <a:rPr lang="en-US" sz="1250" dirty="0">
                <a:solidFill>
                  <a:srgbClr val="5B5D61"/>
                </a:solidFill>
                <a:latin typeface="Calibri" pitchFamily="34" charset="0"/>
                <a:ea typeface="Calibri" pitchFamily="34" charset="-122"/>
                <a:cs typeface="Calibri" pitchFamily="34" charset="-120"/>
              </a:rPr>
              <a:t>Typical 2026 Pre-Seed round</a:t>
            </a:r>
            <a:endParaRPr lang="en-US" sz="1250" dirty="0"/>
          </a:p>
        </p:txBody>
      </p:sp>
      <p:sp>
        <p:nvSpPr>
          <p:cNvPr id="7" name="Shape 5"/>
          <p:cNvSpPr/>
          <p:nvPr/>
        </p:nvSpPr>
        <p:spPr>
          <a:xfrm>
            <a:off x="6324449" y="2171700"/>
            <a:ext cx="5318608" cy="1371600"/>
          </a:xfrm>
          <a:prstGeom prst="roundRect">
            <a:avLst>
              <a:gd name="adj" fmla="val 5333"/>
            </a:avLst>
          </a:prstGeom>
          <a:solidFill>
            <a:srgbClr val="FBF2F1"/>
          </a:solidFill>
          <a:ln w="12700">
            <a:solidFill>
              <a:srgbClr val="E3D6D5"/>
            </a:solidFill>
            <a:prstDash val="solid"/>
          </a:ln>
        </p:spPr>
        <p:txBody>
          <a:bodyPr/>
          <a:lstStyle/>
          <a:p>
            <a:endParaRPr lang="en-US"/>
          </a:p>
        </p:txBody>
      </p:sp>
      <p:sp>
        <p:nvSpPr>
          <p:cNvPr id="8" name="Text 6"/>
          <p:cNvSpPr txBox="1"/>
          <p:nvPr/>
        </p:nvSpPr>
        <p:spPr>
          <a:xfrm>
            <a:off x="6507329" y="2491740"/>
            <a:ext cx="4952848" cy="594360"/>
          </a:xfrm>
          <a:prstGeom prst="rect">
            <a:avLst/>
          </a:prstGeom>
          <a:noFill/>
          <a:ln/>
        </p:spPr>
        <p:txBody>
          <a:bodyPr wrap="square" lIns="0" tIns="0" rIns="0" bIns="0" rtlCol="0" anchor="ctr"/>
          <a:lstStyle/>
          <a:p>
            <a:pPr marL="0" indent="0" algn="ctr">
              <a:buNone/>
            </a:pPr>
            <a:r>
              <a:rPr lang="en-US" sz="3000" b="1" dirty="0">
                <a:solidFill>
                  <a:srgbClr val="B31B1B"/>
                </a:solidFill>
                <a:latin typeface="Cambria" pitchFamily="34" charset="0"/>
                <a:ea typeface="Cambria" pitchFamily="34" charset="-122"/>
                <a:cs typeface="Cambria" pitchFamily="34" charset="-120"/>
              </a:rPr>
              <a:t>$1.2M</a:t>
            </a:r>
            <a:endParaRPr lang="en-US" sz="3000" dirty="0"/>
          </a:p>
        </p:txBody>
      </p:sp>
      <p:sp>
        <p:nvSpPr>
          <p:cNvPr id="9" name="Text 7"/>
          <p:cNvSpPr txBox="1"/>
          <p:nvPr/>
        </p:nvSpPr>
        <p:spPr>
          <a:xfrm>
            <a:off x="6507329" y="3104388"/>
            <a:ext cx="4952848" cy="365760"/>
          </a:xfrm>
          <a:prstGeom prst="rect">
            <a:avLst/>
          </a:prstGeom>
          <a:noFill/>
          <a:ln/>
        </p:spPr>
        <p:txBody>
          <a:bodyPr wrap="square" lIns="0" tIns="0" rIns="0" bIns="0" rtlCol="0" anchor="ctr"/>
          <a:lstStyle/>
          <a:p>
            <a:pPr marL="0" indent="0" algn="ctr">
              <a:lnSpc>
                <a:spcPct val="110000"/>
              </a:lnSpc>
              <a:buNone/>
            </a:pPr>
            <a:r>
              <a:rPr lang="en-US" sz="1250" dirty="0">
                <a:solidFill>
                  <a:srgbClr val="5B5D61"/>
                </a:solidFill>
                <a:latin typeface="Calibri" pitchFamily="34" charset="0"/>
                <a:ea typeface="Calibri" pitchFamily="34" charset="-122"/>
                <a:cs typeface="Calibri" pitchFamily="34" charset="-120"/>
              </a:rPr>
              <a:t>Median Pre-Seed round</a:t>
            </a:r>
            <a:endParaRPr lang="en-US" sz="1250" dirty="0"/>
          </a:p>
        </p:txBody>
      </p:sp>
      <p:sp>
        <p:nvSpPr>
          <p:cNvPr id="10" name="Text 8"/>
          <p:cNvSpPr txBox="1"/>
          <p:nvPr/>
        </p:nvSpPr>
        <p:spPr>
          <a:xfrm>
            <a:off x="548640" y="3429000"/>
            <a:ext cx="11094415" cy="1005840"/>
          </a:xfrm>
          <a:prstGeom prst="rect">
            <a:avLst/>
          </a:prstGeom>
          <a:noFill/>
          <a:ln/>
        </p:spPr>
        <p:txBody>
          <a:bodyPr wrap="square" lIns="0" tIns="0" rIns="0" bIns="0" rtlCol="0" anchor="ctr"/>
          <a:lstStyle/>
          <a:p>
            <a:pPr marL="0" indent="0">
              <a:lnSpc>
                <a:spcPct val="125000"/>
              </a:lnSpc>
              <a:buNone/>
            </a:pPr>
            <a:r>
              <a:rPr lang="en-US" sz="1500" b="1" dirty="0">
                <a:solidFill>
                  <a:srgbClr val="262626"/>
                </a:solidFill>
                <a:latin typeface="Calibri" pitchFamily="34" charset="0"/>
                <a:ea typeface="Calibri" pitchFamily="34" charset="-122"/>
                <a:cs typeface="Calibri" pitchFamily="34" charset="-120"/>
              </a:rPr>
              <a:t>Student startups need a bridge to pre-seed. </a:t>
            </a:r>
            <a:r>
              <a:rPr lang="en-US" sz="1500" dirty="0">
                <a:solidFill>
                  <a:srgbClr val="5B5D61"/>
                </a:solidFill>
                <a:latin typeface="Calibri" pitchFamily="34" charset="0"/>
                <a:ea typeface="Calibri" pitchFamily="34" charset="-122"/>
                <a:cs typeface="Calibri" pitchFamily="34" charset="-120"/>
              </a:rPr>
              <a:t>The typical college student-founded startup cannot justify an initial investment at this size and needs a catalyst to reach this point.</a:t>
            </a:r>
            <a:endParaRPr lang="en-US" sz="1500" dirty="0"/>
          </a:p>
        </p:txBody>
      </p:sp>
      <p:sp>
        <p:nvSpPr>
          <p:cNvPr id="11" name="Shape 9"/>
          <p:cNvSpPr/>
          <p:nvPr/>
        </p:nvSpPr>
        <p:spPr>
          <a:xfrm>
            <a:off x="548640" y="4526280"/>
            <a:ext cx="11094415" cy="1051560"/>
          </a:xfrm>
          <a:prstGeom prst="roundRect">
            <a:avLst>
              <a:gd name="adj" fmla="val 6957"/>
            </a:avLst>
          </a:prstGeom>
          <a:solidFill>
            <a:srgbClr val="B31B1B"/>
          </a:solidFill>
          <a:ln/>
        </p:spPr>
        <p:txBody>
          <a:bodyPr/>
          <a:lstStyle/>
          <a:p>
            <a:endParaRPr lang="en-US"/>
          </a:p>
        </p:txBody>
      </p:sp>
      <p:sp>
        <p:nvSpPr>
          <p:cNvPr id="12" name="Text 10"/>
          <p:cNvSpPr txBox="1"/>
          <p:nvPr/>
        </p:nvSpPr>
        <p:spPr>
          <a:xfrm>
            <a:off x="868680" y="4526280"/>
            <a:ext cx="10454335" cy="1051560"/>
          </a:xfrm>
          <a:prstGeom prst="rect">
            <a:avLst/>
          </a:prstGeom>
          <a:noFill/>
          <a:ln/>
        </p:spPr>
        <p:txBody>
          <a:bodyPr wrap="square" lIns="0" tIns="0" rIns="0" bIns="0" rtlCol="0" anchor="ctr"/>
          <a:lstStyle/>
          <a:p>
            <a:pPr marL="0" indent="0">
              <a:lnSpc>
                <a:spcPct val="120000"/>
              </a:lnSpc>
              <a:buNone/>
            </a:pPr>
            <a:r>
              <a:rPr lang="en-US" sz="1550" b="1" dirty="0">
                <a:solidFill>
                  <a:srgbClr val="FFFFFF"/>
                </a:solidFill>
                <a:latin typeface="Calibri" pitchFamily="34" charset="0"/>
                <a:ea typeface="Calibri" pitchFamily="34" charset="-122"/>
                <a:cs typeface="Calibri" pitchFamily="34" charset="-120"/>
              </a:rPr>
              <a:t>Venture Catalyst can provide the cash to jumpstart a new startup into a viable Techstars or Y Combinator cohort member.  Venture Catalyst can act as the bridge to an eventual Pre-Seed or Seed round.</a:t>
            </a:r>
            <a:endParaRPr lang="en-US" sz="1550" dirty="0"/>
          </a:p>
        </p:txBody>
      </p:sp>
      <p:sp>
        <p:nvSpPr>
          <p:cNvPr id="13" name="Text 11"/>
          <p:cNvSpPr txBox="1"/>
          <p:nvPr/>
        </p:nvSpPr>
        <p:spPr>
          <a:xfrm>
            <a:off x="548640" y="6473952"/>
            <a:ext cx="3657600" cy="274320"/>
          </a:xfrm>
          <a:prstGeom prst="rect">
            <a:avLst/>
          </a:prstGeom>
          <a:noFill/>
          <a:ln/>
        </p:spPr>
        <p:txBody>
          <a:bodyPr wrap="square" lIns="0" tIns="0" rIns="0" bIns="0" rtlCol="0" anchor="ctr"/>
          <a:lstStyle/>
          <a:p>
            <a:pPr marL="0" indent="0">
              <a:buNone/>
            </a:pPr>
            <a:r>
              <a:rPr lang="en-US" sz="900" kern="0" spc="100" dirty="0">
                <a:solidFill>
                  <a:srgbClr val="5B5D61"/>
                </a:solidFill>
                <a:latin typeface="Calibri" pitchFamily="34" charset="0"/>
                <a:ea typeface="Calibri" pitchFamily="34" charset="-122"/>
                <a:cs typeface="Calibri" pitchFamily="34" charset="-120"/>
              </a:rPr>
              <a:t>VENTURE CATALYST</a:t>
            </a:r>
            <a:endParaRPr lang="en-US" sz="900" dirty="0"/>
          </a:p>
        </p:txBody>
      </p:sp>
      <p:sp>
        <p:nvSpPr>
          <p:cNvPr id="14" name="Text 12"/>
          <p:cNvSpPr txBox="1"/>
          <p:nvPr/>
        </p:nvSpPr>
        <p:spPr>
          <a:xfrm>
            <a:off x="11094415" y="6473952"/>
            <a:ext cx="548640" cy="274320"/>
          </a:xfrm>
          <a:prstGeom prst="rect">
            <a:avLst/>
          </a:prstGeom>
          <a:noFill/>
          <a:ln/>
        </p:spPr>
        <p:txBody>
          <a:bodyPr wrap="square" lIns="0" tIns="0" rIns="0" bIns="0" rtlCol="0" anchor="ctr"/>
          <a:lstStyle/>
          <a:p>
            <a:pPr marL="0" indent="0" algn="r">
              <a:buNone/>
            </a:pPr>
            <a:r>
              <a:rPr lang="en-US" sz="900" dirty="0">
                <a:solidFill>
                  <a:srgbClr val="5B5D61"/>
                </a:solidFill>
                <a:latin typeface="Calibri" pitchFamily="34" charset="0"/>
                <a:ea typeface="Calibri" pitchFamily="34" charset="-122"/>
                <a:cs typeface="Calibri" pitchFamily="34" charset="-120"/>
              </a:rPr>
              <a:t>2</a:t>
            </a:r>
            <a:endParaRPr lang="en-US" sz="900" dirty="0"/>
          </a:p>
        </p:txBody>
      </p:sp>
      <p:sp>
        <p:nvSpPr>
          <p:cNvPr id="16" name="Text 8">
            <a:extLst>
              <a:ext uri="{FF2B5EF4-FFF2-40B4-BE49-F238E27FC236}">
                <a16:creationId xmlns:a16="http://schemas.microsoft.com/office/drawing/2014/main" id="{CAF47BE5-30B9-CC18-DD97-40615D417B25}"/>
              </a:ext>
            </a:extLst>
          </p:cNvPr>
          <p:cNvSpPr txBox="1"/>
          <p:nvPr/>
        </p:nvSpPr>
        <p:spPr>
          <a:xfrm>
            <a:off x="548642" y="1115568"/>
            <a:ext cx="11094415" cy="868680"/>
          </a:xfrm>
          <a:prstGeom prst="rect">
            <a:avLst/>
          </a:prstGeom>
          <a:noFill/>
          <a:ln/>
        </p:spPr>
        <p:txBody>
          <a:bodyPr wrap="square" lIns="0" tIns="0" rIns="0" bIns="0" rtlCol="0" anchor="ctr"/>
          <a:lstStyle/>
          <a:p>
            <a:pPr marL="0" indent="0">
              <a:lnSpc>
                <a:spcPct val="125000"/>
              </a:lnSpc>
              <a:buNone/>
            </a:pPr>
            <a:r>
              <a:rPr lang="en-US" sz="1500" b="1" dirty="0">
                <a:solidFill>
                  <a:srgbClr val="262626"/>
                </a:solidFill>
                <a:latin typeface="Calibri" pitchFamily="34" charset="0"/>
                <a:ea typeface="Calibri" pitchFamily="34" charset="-122"/>
                <a:cs typeface="Calibri" pitchFamily="34" charset="-120"/>
              </a:rPr>
              <a:t>Student startups need an initial investments to develop MVP, attend conferences/tradeshows with customers, AWS credits or early-marketing to launch their startup- an amount of capital that is less than the traditional pre-seed round. Promising student founders have not yet met the metrics for pre-seed investment but with capital can launch a startup.</a:t>
            </a:r>
            <a:endParaRPr lang="en-US" sz="15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ctr"/>
          <a:lstStyle/>
          <a:p>
            <a:pPr marL="0" indent="0">
              <a:buNone/>
            </a:pPr>
            <a:r>
              <a:rPr lang="en-US" sz="1200" b="1" kern="0" spc="200" dirty="0">
                <a:solidFill>
                  <a:srgbClr val="B31B1B"/>
                </a:solidFill>
                <a:latin typeface="Calibri" pitchFamily="34" charset="0"/>
                <a:ea typeface="Calibri" pitchFamily="34" charset="-122"/>
                <a:cs typeface="Calibri" pitchFamily="34" charset="-120"/>
              </a:rPr>
              <a:t>THE PROBLEM</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t"/>
          <a:lstStyle/>
          <a:p>
            <a:pPr marL="0" indent="0">
              <a:buNone/>
            </a:pPr>
            <a:r>
              <a:rPr lang="en-US" sz="2800" b="1" dirty="0">
                <a:solidFill>
                  <a:srgbClr val="262626"/>
                </a:solidFill>
                <a:latin typeface="Cambria" pitchFamily="34" charset="0"/>
                <a:ea typeface="Cambria" pitchFamily="34" charset="-122"/>
                <a:cs typeface="Cambria" pitchFamily="34" charset="-120"/>
              </a:rPr>
              <a:t>The Funding Gap for Early Stage Startups</a:t>
            </a:r>
            <a:endParaRPr lang="en-US" sz="2800" dirty="0"/>
          </a:p>
        </p:txBody>
      </p:sp>
      <p:sp>
        <p:nvSpPr>
          <p:cNvPr id="4" name="Text 2"/>
          <p:cNvSpPr txBox="1"/>
          <p:nvPr/>
        </p:nvSpPr>
        <p:spPr>
          <a:xfrm>
            <a:off x="548640" y="1783080"/>
            <a:ext cx="11094415" cy="640080"/>
          </a:xfrm>
          <a:prstGeom prst="rect">
            <a:avLst/>
          </a:prstGeom>
          <a:noFill/>
          <a:ln/>
        </p:spPr>
        <p:txBody>
          <a:bodyPr wrap="square" lIns="0" tIns="0" rIns="0" bIns="0" rtlCol="0" anchor="ctr"/>
          <a:lstStyle/>
          <a:p>
            <a:pPr marL="0" indent="0">
              <a:lnSpc>
                <a:spcPct val="125000"/>
              </a:lnSpc>
              <a:buNone/>
            </a:pPr>
            <a:r>
              <a:rPr lang="en-US" sz="1600" dirty="0">
                <a:solidFill>
                  <a:srgbClr val="262626"/>
                </a:solidFill>
                <a:latin typeface="Calibri" pitchFamily="34" charset="0"/>
                <a:ea typeface="Calibri" pitchFamily="34" charset="-122"/>
                <a:cs typeface="Calibri" pitchFamily="34" charset="-120"/>
              </a:rPr>
              <a:t>This concentration means the smallest, earliest checks are structurally overlooked by traditional VC — creating a large, growing pool of pre-seed-ineligible founders with nowhere to turn. </a:t>
            </a:r>
            <a:endParaRPr lang="en-US" sz="1600" dirty="0"/>
          </a:p>
        </p:txBody>
      </p:sp>
      <p:sp>
        <p:nvSpPr>
          <p:cNvPr id="5" name="Shape 3"/>
          <p:cNvSpPr/>
          <p:nvPr/>
        </p:nvSpPr>
        <p:spPr>
          <a:xfrm>
            <a:off x="548640" y="2606040"/>
            <a:ext cx="3454298" cy="3108960"/>
          </a:xfrm>
          <a:prstGeom prst="roundRect">
            <a:avLst>
              <a:gd name="adj" fmla="val 2353"/>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6" name="Text 4"/>
          <p:cNvSpPr txBox="1"/>
          <p:nvPr/>
        </p:nvSpPr>
        <p:spPr>
          <a:xfrm>
            <a:off x="731520" y="3063240"/>
            <a:ext cx="3088538" cy="822960"/>
          </a:xfrm>
          <a:prstGeom prst="rect">
            <a:avLst/>
          </a:prstGeom>
          <a:noFill/>
          <a:ln/>
        </p:spPr>
        <p:txBody>
          <a:bodyPr wrap="square" lIns="0" tIns="0" rIns="0" bIns="0" rtlCol="0" anchor="ctr"/>
          <a:lstStyle/>
          <a:p>
            <a:pPr marL="0" indent="0" algn="ctr">
              <a:buNone/>
            </a:pPr>
            <a:r>
              <a:rPr lang="en-US" sz="3400" b="1" dirty="0">
                <a:solidFill>
                  <a:srgbClr val="B31B1B"/>
                </a:solidFill>
                <a:latin typeface="Cambria" pitchFamily="34" charset="0"/>
                <a:ea typeface="Cambria" pitchFamily="34" charset="-122"/>
                <a:cs typeface="Cambria" pitchFamily="34" charset="-120"/>
              </a:rPr>
              <a:t>70%</a:t>
            </a:r>
            <a:endParaRPr lang="en-US" sz="3400" dirty="0"/>
          </a:p>
        </p:txBody>
      </p:sp>
      <p:sp>
        <p:nvSpPr>
          <p:cNvPr id="7" name="Text 5"/>
          <p:cNvSpPr txBox="1"/>
          <p:nvPr/>
        </p:nvSpPr>
        <p:spPr>
          <a:xfrm>
            <a:off x="822960" y="3977640"/>
            <a:ext cx="2905658" cy="1463040"/>
          </a:xfrm>
          <a:prstGeom prst="rect">
            <a:avLst/>
          </a:prstGeom>
          <a:noFill/>
          <a:ln/>
        </p:spPr>
        <p:txBody>
          <a:bodyPr wrap="square" lIns="0" tIns="0" rIns="0" bIns="0" rtlCol="0" anchor="ctr"/>
          <a:lstStyle/>
          <a:p>
            <a:pPr marL="0" indent="0" algn="ctr">
              <a:lnSpc>
                <a:spcPct val="120000"/>
              </a:lnSpc>
              <a:buNone/>
            </a:pPr>
            <a:r>
              <a:rPr lang="en-US" sz="1350" dirty="0">
                <a:solidFill>
                  <a:srgbClr val="5B5D61"/>
                </a:solidFill>
                <a:latin typeface="Calibri" pitchFamily="34" charset="0"/>
                <a:ea typeface="Calibri" pitchFamily="34" charset="-122"/>
                <a:cs typeface="Calibri" pitchFamily="34" charset="-120"/>
              </a:rPr>
              <a:t>of 2025 U.S. VC funding (≈$200B) went to just 389 companies raising $100M+ rounds — Crunchbase</a:t>
            </a:r>
            <a:endParaRPr lang="en-US" sz="1350" dirty="0"/>
          </a:p>
        </p:txBody>
      </p:sp>
      <p:sp>
        <p:nvSpPr>
          <p:cNvPr id="8" name="Shape 6"/>
          <p:cNvSpPr/>
          <p:nvPr/>
        </p:nvSpPr>
        <p:spPr>
          <a:xfrm>
            <a:off x="4368698" y="2606040"/>
            <a:ext cx="3454298" cy="3108960"/>
          </a:xfrm>
          <a:prstGeom prst="roundRect">
            <a:avLst>
              <a:gd name="adj" fmla="val 2353"/>
            </a:avLst>
          </a:prstGeom>
          <a:solidFill>
            <a:srgbClr val="B31B1B"/>
          </a:solidFill>
          <a:ln/>
          <a:effectLst>
            <a:outerShdw blurRad="76200" dist="25400" dir="5400000" algn="bl" rotWithShape="0">
              <a:srgbClr val="9C9C9C">
                <a:alpha val="25000"/>
              </a:srgbClr>
            </a:outerShdw>
          </a:effectLst>
        </p:spPr>
        <p:txBody>
          <a:bodyPr/>
          <a:lstStyle/>
          <a:p>
            <a:endParaRPr lang="en-US"/>
          </a:p>
        </p:txBody>
      </p:sp>
      <p:sp>
        <p:nvSpPr>
          <p:cNvPr id="9" name="Text 7"/>
          <p:cNvSpPr txBox="1"/>
          <p:nvPr/>
        </p:nvSpPr>
        <p:spPr>
          <a:xfrm>
            <a:off x="4551578" y="3063240"/>
            <a:ext cx="3088538" cy="822960"/>
          </a:xfrm>
          <a:prstGeom prst="rect">
            <a:avLst/>
          </a:prstGeom>
          <a:noFill/>
          <a:ln/>
        </p:spPr>
        <p:txBody>
          <a:bodyPr wrap="square" lIns="0" tIns="0" rIns="0" bIns="0" rtlCol="0" anchor="ctr"/>
          <a:lstStyle/>
          <a:p>
            <a:pPr marL="0" indent="0" algn="ctr">
              <a:buNone/>
            </a:pPr>
            <a:r>
              <a:rPr lang="en-US" sz="3400" b="1" dirty="0">
                <a:solidFill>
                  <a:srgbClr val="FFFFFF"/>
                </a:solidFill>
                <a:latin typeface="Cambria" pitchFamily="34" charset="0"/>
                <a:ea typeface="Cambria" pitchFamily="34" charset="-122"/>
                <a:cs typeface="Cambria" pitchFamily="34" charset="-120"/>
              </a:rPr>
              <a:t>6,000+</a:t>
            </a:r>
            <a:endParaRPr lang="en-US" sz="3400" dirty="0"/>
          </a:p>
        </p:txBody>
      </p:sp>
      <p:sp>
        <p:nvSpPr>
          <p:cNvPr id="10" name="Text 8"/>
          <p:cNvSpPr txBox="1"/>
          <p:nvPr/>
        </p:nvSpPr>
        <p:spPr>
          <a:xfrm>
            <a:off x="4643018" y="3977640"/>
            <a:ext cx="2905658" cy="1463040"/>
          </a:xfrm>
          <a:prstGeom prst="rect">
            <a:avLst/>
          </a:prstGeom>
          <a:noFill/>
          <a:ln/>
        </p:spPr>
        <p:txBody>
          <a:bodyPr wrap="square" lIns="0" tIns="0" rIns="0" bIns="0" rtlCol="0" anchor="ctr"/>
          <a:lstStyle/>
          <a:p>
            <a:pPr marL="0" indent="0" algn="ctr">
              <a:lnSpc>
                <a:spcPct val="120000"/>
              </a:lnSpc>
              <a:buNone/>
            </a:pPr>
            <a:r>
              <a:rPr lang="en-US" sz="1350" dirty="0">
                <a:solidFill>
                  <a:srgbClr val="FFFFFF"/>
                </a:solidFill>
                <a:latin typeface="Calibri" pitchFamily="34" charset="0"/>
                <a:ea typeface="Calibri" pitchFamily="34" charset="-122"/>
                <a:cs typeface="Calibri" pitchFamily="34" charset="-120"/>
              </a:rPr>
              <a:t>companies split the remaining 30% ($88B) in smaller rounds — the tier our target startups fall well below</a:t>
            </a:r>
            <a:endParaRPr lang="en-US" sz="1350" dirty="0"/>
          </a:p>
        </p:txBody>
      </p:sp>
      <p:sp>
        <p:nvSpPr>
          <p:cNvPr id="11" name="Shape 9"/>
          <p:cNvSpPr/>
          <p:nvPr/>
        </p:nvSpPr>
        <p:spPr>
          <a:xfrm>
            <a:off x="8188757" y="2606040"/>
            <a:ext cx="3454298" cy="3108960"/>
          </a:xfrm>
          <a:prstGeom prst="roundRect">
            <a:avLst>
              <a:gd name="adj" fmla="val 2353"/>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12" name="Text 10"/>
          <p:cNvSpPr txBox="1"/>
          <p:nvPr/>
        </p:nvSpPr>
        <p:spPr>
          <a:xfrm>
            <a:off x="8371637" y="3063240"/>
            <a:ext cx="3088538" cy="822960"/>
          </a:xfrm>
          <a:prstGeom prst="rect">
            <a:avLst/>
          </a:prstGeom>
          <a:noFill/>
          <a:ln/>
        </p:spPr>
        <p:txBody>
          <a:bodyPr wrap="square" lIns="0" tIns="0" rIns="0" bIns="0" rtlCol="0" anchor="ctr"/>
          <a:lstStyle/>
          <a:p>
            <a:pPr marL="0" indent="0" algn="ctr">
              <a:buNone/>
            </a:pPr>
            <a:r>
              <a:rPr lang="en-US" sz="3400" b="1" dirty="0">
                <a:solidFill>
                  <a:srgbClr val="B31B1B"/>
                </a:solidFill>
                <a:latin typeface="Cambria" pitchFamily="34" charset="0"/>
                <a:ea typeface="Cambria" pitchFamily="34" charset="-122"/>
                <a:cs typeface="Cambria" pitchFamily="34" charset="-120"/>
              </a:rPr>
              <a:t>Pre-Revenue</a:t>
            </a:r>
            <a:endParaRPr lang="en-US" sz="3400" dirty="0"/>
          </a:p>
        </p:txBody>
      </p:sp>
      <p:sp>
        <p:nvSpPr>
          <p:cNvPr id="13" name="Text 11"/>
          <p:cNvSpPr txBox="1"/>
          <p:nvPr/>
        </p:nvSpPr>
        <p:spPr>
          <a:xfrm>
            <a:off x="8463077" y="3977640"/>
            <a:ext cx="2905658" cy="1463040"/>
          </a:xfrm>
          <a:prstGeom prst="rect">
            <a:avLst/>
          </a:prstGeom>
          <a:noFill/>
          <a:ln/>
        </p:spPr>
        <p:txBody>
          <a:bodyPr wrap="square" lIns="0" tIns="0" rIns="0" bIns="0" rtlCol="0" anchor="ctr"/>
          <a:lstStyle/>
          <a:p>
            <a:pPr marL="0" indent="0" algn="ctr">
              <a:lnSpc>
                <a:spcPct val="120000"/>
              </a:lnSpc>
              <a:buNone/>
            </a:pPr>
            <a:r>
              <a:rPr lang="en-US" sz="1350" dirty="0">
                <a:solidFill>
                  <a:srgbClr val="5B5D61"/>
                </a:solidFill>
                <a:latin typeface="Calibri" pitchFamily="34" charset="0"/>
                <a:ea typeface="Calibri" pitchFamily="34" charset="-122"/>
                <a:cs typeface="Calibri" pitchFamily="34" charset="-120"/>
              </a:rPr>
              <a:t>Founders are the most underserved: too early for a Pre-Seed or Seed round, founders are left with only accelerators, grants, or a standard pre-seed check</a:t>
            </a:r>
            <a:endParaRPr lang="en-US" sz="1350" dirty="0"/>
          </a:p>
        </p:txBody>
      </p:sp>
      <p:sp>
        <p:nvSpPr>
          <p:cNvPr id="14" name="Text 12"/>
          <p:cNvSpPr txBox="1"/>
          <p:nvPr/>
        </p:nvSpPr>
        <p:spPr>
          <a:xfrm>
            <a:off x="548640" y="6473952"/>
            <a:ext cx="3657600" cy="274320"/>
          </a:xfrm>
          <a:prstGeom prst="rect">
            <a:avLst/>
          </a:prstGeom>
          <a:noFill/>
          <a:ln/>
        </p:spPr>
        <p:txBody>
          <a:bodyPr wrap="square" lIns="0" tIns="0" rIns="0" bIns="0" rtlCol="0" anchor="ctr"/>
          <a:lstStyle/>
          <a:p>
            <a:pPr marL="0" indent="0">
              <a:buNone/>
            </a:pPr>
            <a:r>
              <a:rPr lang="en-US" sz="900" kern="0" spc="100" dirty="0">
                <a:solidFill>
                  <a:srgbClr val="5B5D61"/>
                </a:solidFill>
                <a:latin typeface="Calibri" pitchFamily="34" charset="0"/>
                <a:ea typeface="Calibri" pitchFamily="34" charset="-122"/>
                <a:cs typeface="Calibri" pitchFamily="34" charset="-120"/>
              </a:rPr>
              <a:t>VENTURE CATALYST</a:t>
            </a:r>
            <a:endParaRPr lang="en-US" sz="900" dirty="0"/>
          </a:p>
        </p:txBody>
      </p:sp>
      <p:sp>
        <p:nvSpPr>
          <p:cNvPr id="15" name="Text 13"/>
          <p:cNvSpPr txBox="1"/>
          <p:nvPr/>
        </p:nvSpPr>
        <p:spPr>
          <a:xfrm>
            <a:off x="11094415" y="6473952"/>
            <a:ext cx="548640" cy="274320"/>
          </a:xfrm>
          <a:prstGeom prst="rect">
            <a:avLst/>
          </a:prstGeom>
          <a:noFill/>
          <a:ln/>
        </p:spPr>
        <p:txBody>
          <a:bodyPr wrap="square" lIns="0" tIns="0" rIns="0" bIns="0" rtlCol="0" anchor="ctr"/>
          <a:lstStyle/>
          <a:p>
            <a:pPr marL="0" indent="0" algn="r">
              <a:buNone/>
            </a:pPr>
            <a:r>
              <a:rPr lang="en-US" sz="900" dirty="0">
                <a:solidFill>
                  <a:srgbClr val="5B5D61"/>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ctr"/>
          <a:lstStyle/>
          <a:p>
            <a:pPr marL="0" indent="0">
              <a:buNone/>
            </a:pPr>
            <a:r>
              <a:rPr lang="en-US" sz="1200" b="1" kern="0" spc="200" dirty="0">
                <a:solidFill>
                  <a:srgbClr val="B31B1B"/>
                </a:solidFill>
                <a:latin typeface="Calibri" pitchFamily="34" charset="0"/>
                <a:ea typeface="Calibri" pitchFamily="34" charset="-122"/>
                <a:cs typeface="Calibri" pitchFamily="34" charset="-120"/>
              </a:rPr>
              <a:t>THE SOLUTION</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t"/>
          <a:lstStyle/>
          <a:p>
            <a:pPr marL="0" indent="0">
              <a:buNone/>
            </a:pPr>
            <a:r>
              <a:rPr lang="en-US" sz="2800" b="1" dirty="0">
                <a:solidFill>
                  <a:srgbClr val="262626"/>
                </a:solidFill>
                <a:latin typeface="Cambria" pitchFamily="34" charset="0"/>
                <a:ea typeface="Cambria" pitchFamily="34" charset="-122"/>
                <a:cs typeface="Cambria" pitchFamily="34" charset="-120"/>
              </a:rPr>
              <a:t>Angel Syndicate Network</a:t>
            </a:r>
            <a:endParaRPr lang="en-US" sz="2800" dirty="0"/>
          </a:p>
        </p:txBody>
      </p:sp>
      <p:sp>
        <p:nvSpPr>
          <p:cNvPr id="4" name="Text 2"/>
          <p:cNvSpPr txBox="1"/>
          <p:nvPr/>
        </p:nvSpPr>
        <p:spPr>
          <a:xfrm>
            <a:off x="548640" y="1600200"/>
            <a:ext cx="11094415" cy="173736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500" dirty="0">
                <a:solidFill>
                  <a:srgbClr val="262626"/>
                </a:solidFill>
                <a:latin typeface="Calibri" pitchFamily="34" charset="0"/>
                <a:ea typeface="Calibri" pitchFamily="34" charset="-122"/>
                <a:cs typeface="Calibri" pitchFamily="34" charset="-120"/>
              </a:rPr>
              <a:t>Build a network of both early-stage startups and angel investors</a:t>
            </a:r>
            <a:endParaRPr lang="en-US" sz="1500" dirty="0"/>
          </a:p>
          <a:p>
            <a:pPr marL="228600" indent="-228600">
              <a:lnSpc>
                <a:spcPct val="108000"/>
              </a:lnSpc>
              <a:spcAft>
                <a:spcPts val="1000"/>
              </a:spcAft>
              <a:buSzPct val="100000"/>
              <a:buChar char="●"/>
            </a:pPr>
            <a:r>
              <a:rPr lang="en-US" sz="1500" dirty="0">
                <a:solidFill>
                  <a:srgbClr val="262626"/>
                </a:solidFill>
                <a:latin typeface="Calibri" pitchFamily="34" charset="0"/>
                <a:ea typeface="Calibri" pitchFamily="34" charset="-122"/>
                <a:cs typeface="Calibri" pitchFamily="34" charset="-120"/>
              </a:rPr>
              <a:t>Investment check sizes ranging from </a:t>
            </a:r>
            <a:r>
              <a:rPr lang="en-US" sz="1500" b="1" dirty="0">
                <a:solidFill>
                  <a:srgbClr val="262626"/>
                </a:solidFill>
                <a:latin typeface="Calibri" pitchFamily="34" charset="0"/>
                <a:ea typeface="Calibri" pitchFamily="34" charset="-122"/>
                <a:cs typeface="Calibri" pitchFamily="34" charset="-120"/>
              </a:rPr>
              <a:t>$1,000 – $50,000</a:t>
            </a:r>
            <a:endParaRPr lang="en-US" sz="1500" b="1" dirty="0"/>
          </a:p>
          <a:p>
            <a:pPr marL="228600" indent="-228600">
              <a:lnSpc>
                <a:spcPct val="108000"/>
              </a:lnSpc>
              <a:spcAft>
                <a:spcPts val="1000"/>
              </a:spcAft>
              <a:buSzPct val="100000"/>
              <a:buChar char="●"/>
            </a:pPr>
            <a:r>
              <a:rPr lang="en-US" sz="1500" dirty="0">
                <a:solidFill>
                  <a:srgbClr val="262626"/>
                </a:solidFill>
                <a:latin typeface="Calibri" pitchFamily="34" charset="0"/>
                <a:ea typeface="Calibri" pitchFamily="34" charset="-122"/>
                <a:cs typeface="Calibri" pitchFamily="34" charset="-120"/>
              </a:rPr>
              <a:t>This syndicate network could serve as an opportunity for a VC pipeline</a:t>
            </a:r>
            <a:endParaRPr lang="en-US" sz="1500" dirty="0"/>
          </a:p>
        </p:txBody>
      </p:sp>
      <p:sp>
        <p:nvSpPr>
          <p:cNvPr id="5" name="Shape 3"/>
          <p:cNvSpPr/>
          <p:nvPr/>
        </p:nvSpPr>
        <p:spPr>
          <a:xfrm>
            <a:off x="548640" y="3703320"/>
            <a:ext cx="5364328" cy="2331720"/>
          </a:xfrm>
          <a:prstGeom prst="roundRect">
            <a:avLst>
              <a:gd name="adj" fmla="val 3137"/>
            </a:avLst>
          </a:prstGeom>
          <a:solidFill>
            <a:srgbClr val="FBF2F1"/>
          </a:solidFill>
          <a:ln w="12700">
            <a:solidFill>
              <a:srgbClr val="E3D6D5"/>
            </a:solidFill>
            <a:prstDash val="solid"/>
          </a:ln>
        </p:spPr>
        <p:txBody>
          <a:bodyPr/>
          <a:lstStyle/>
          <a:p>
            <a:endParaRPr lang="en-US"/>
          </a:p>
        </p:txBody>
      </p:sp>
      <p:sp>
        <p:nvSpPr>
          <p:cNvPr id="6" name="Shape 4"/>
          <p:cNvSpPr/>
          <p:nvPr/>
        </p:nvSpPr>
        <p:spPr>
          <a:xfrm>
            <a:off x="868680" y="4023360"/>
            <a:ext cx="502920" cy="502920"/>
          </a:xfrm>
          <a:prstGeom prst="ellipse">
            <a:avLst/>
          </a:prstGeom>
          <a:solidFill>
            <a:srgbClr val="B31B1B"/>
          </a:solidFill>
          <a:ln/>
        </p:spPr>
        <p:txBody>
          <a:bodyPr/>
          <a:lstStyle/>
          <a:p>
            <a:endParaRPr lang="en-US"/>
          </a:p>
        </p:txBody>
      </p:sp>
      <p:sp>
        <p:nvSpPr>
          <p:cNvPr id="7" name="Text 5"/>
          <p:cNvSpPr txBox="1"/>
          <p:nvPr/>
        </p:nvSpPr>
        <p:spPr>
          <a:xfrm>
            <a:off x="868680" y="402336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8" name="Text 6"/>
          <p:cNvSpPr txBox="1"/>
          <p:nvPr/>
        </p:nvSpPr>
        <p:spPr>
          <a:xfrm>
            <a:off x="1554480" y="3995928"/>
            <a:ext cx="4084168" cy="457200"/>
          </a:xfrm>
          <a:prstGeom prst="rect">
            <a:avLst/>
          </a:prstGeom>
          <a:noFill/>
          <a:ln/>
        </p:spPr>
        <p:txBody>
          <a:bodyPr wrap="square" lIns="0" tIns="0" rIns="0" bIns="0" rtlCol="0" anchor="ctr"/>
          <a:lstStyle/>
          <a:p>
            <a:pPr marL="0" indent="0">
              <a:buNone/>
            </a:pPr>
            <a:r>
              <a:rPr lang="en-US" sz="1900" b="1" dirty="0">
                <a:solidFill>
                  <a:srgbClr val="262626"/>
                </a:solidFill>
                <a:latin typeface="Cambria" pitchFamily="34" charset="0"/>
                <a:ea typeface="Cambria" pitchFamily="34" charset="-122"/>
                <a:cs typeface="Cambria" pitchFamily="34" charset="-120"/>
              </a:rPr>
              <a:t>Pitch</a:t>
            </a:r>
            <a:endParaRPr lang="en-US" sz="1900" dirty="0"/>
          </a:p>
        </p:txBody>
      </p:sp>
      <p:sp>
        <p:nvSpPr>
          <p:cNvPr id="9" name="Text 7"/>
          <p:cNvSpPr txBox="1"/>
          <p:nvPr/>
        </p:nvSpPr>
        <p:spPr>
          <a:xfrm>
            <a:off x="868680" y="4617720"/>
            <a:ext cx="4724248" cy="1188720"/>
          </a:xfrm>
          <a:prstGeom prst="rect">
            <a:avLst/>
          </a:prstGeom>
          <a:noFill/>
          <a:ln/>
        </p:spPr>
        <p:txBody>
          <a:bodyPr wrap="square" lIns="0" tIns="0" rIns="0" bIns="0" rtlCol="0" anchor="t"/>
          <a:lstStyle/>
          <a:p>
            <a:pPr marL="0" indent="0">
              <a:lnSpc>
                <a:spcPct val="115000"/>
              </a:lnSpc>
              <a:buNone/>
            </a:pPr>
            <a:r>
              <a:rPr lang="en-US" sz="1400" dirty="0">
                <a:solidFill>
                  <a:srgbClr val="5B5D61"/>
                </a:solidFill>
                <a:latin typeface="Calibri" pitchFamily="34" charset="0"/>
                <a:ea typeface="Calibri" pitchFamily="34" charset="-122"/>
                <a:cs typeface="Calibri" pitchFamily="34" charset="-120"/>
              </a:rPr>
              <a:t>Startups need capital to launch and scale at the earliest stages — typically pre-MVP or with a functional MVP, a viable revenue pipeline, and a clear near-term funding need (ads, AWS credits, subscriptions).</a:t>
            </a:r>
            <a:endParaRPr lang="en-US" sz="1400" dirty="0"/>
          </a:p>
        </p:txBody>
      </p:sp>
      <p:sp>
        <p:nvSpPr>
          <p:cNvPr id="10" name="Shape 8"/>
          <p:cNvSpPr/>
          <p:nvPr/>
        </p:nvSpPr>
        <p:spPr>
          <a:xfrm>
            <a:off x="6278728" y="3703320"/>
            <a:ext cx="5364328" cy="2331720"/>
          </a:xfrm>
          <a:prstGeom prst="roundRect">
            <a:avLst>
              <a:gd name="adj" fmla="val 3137"/>
            </a:avLst>
          </a:prstGeom>
          <a:solidFill>
            <a:srgbClr val="FBF2F1"/>
          </a:solidFill>
          <a:ln w="12700">
            <a:solidFill>
              <a:srgbClr val="E3D6D5"/>
            </a:solidFill>
            <a:prstDash val="solid"/>
          </a:ln>
        </p:spPr>
        <p:txBody>
          <a:bodyPr/>
          <a:lstStyle/>
          <a:p>
            <a:endParaRPr lang="en-US"/>
          </a:p>
        </p:txBody>
      </p:sp>
      <p:sp>
        <p:nvSpPr>
          <p:cNvPr id="11" name="Shape 9"/>
          <p:cNvSpPr/>
          <p:nvPr/>
        </p:nvSpPr>
        <p:spPr>
          <a:xfrm>
            <a:off x="6598768" y="4023360"/>
            <a:ext cx="502920" cy="502920"/>
          </a:xfrm>
          <a:prstGeom prst="ellipse">
            <a:avLst/>
          </a:prstGeom>
          <a:solidFill>
            <a:srgbClr val="B31B1B"/>
          </a:solidFill>
          <a:ln/>
        </p:spPr>
        <p:txBody>
          <a:bodyPr/>
          <a:lstStyle/>
          <a:p>
            <a:endParaRPr lang="en-US"/>
          </a:p>
        </p:txBody>
      </p:sp>
      <p:sp>
        <p:nvSpPr>
          <p:cNvPr id="12" name="Text 10"/>
          <p:cNvSpPr txBox="1"/>
          <p:nvPr/>
        </p:nvSpPr>
        <p:spPr>
          <a:xfrm>
            <a:off x="6598768" y="402336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3" name="Text 11"/>
          <p:cNvSpPr txBox="1"/>
          <p:nvPr/>
        </p:nvSpPr>
        <p:spPr>
          <a:xfrm>
            <a:off x="7284568" y="3995928"/>
            <a:ext cx="4084168" cy="457200"/>
          </a:xfrm>
          <a:prstGeom prst="rect">
            <a:avLst/>
          </a:prstGeom>
          <a:noFill/>
          <a:ln/>
        </p:spPr>
        <p:txBody>
          <a:bodyPr wrap="square" lIns="0" tIns="0" rIns="0" bIns="0" rtlCol="0" anchor="ctr"/>
          <a:lstStyle/>
          <a:p>
            <a:pPr marL="0" indent="0">
              <a:buNone/>
            </a:pPr>
            <a:r>
              <a:rPr lang="en-US" sz="1900" b="1" dirty="0">
                <a:solidFill>
                  <a:srgbClr val="262626"/>
                </a:solidFill>
                <a:latin typeface="Cambria" pitchFamily="34" charset="0"/>
                <a:ea typeface="Cambria" pitchFamily="34" charset="-122"/>
                <a:cs typeface="Cambria" pitchFamily="34" charset="-120"/>
              </a:rPr>
              <a:t>Invest</a:t>
            </a:r>
            <a:endParaRPr lang="en-US" sz="1900" dirty="0"/>
          </a:p>
        </p:txBody>
      </p:sp>
      <p:sp>
        <p:nvSpPr>
          <p:cNvPr id="14" name="Text 12"/>
          <p:cNvSpPr txBox="1"/>
          <p:nvPr/>
        </p:nvSpPr>
        <p:spPr>
          <a:xfrm>
            <a:off x="6598768" y="4617720"/>
            <a:ext cx="4724248" cy="1188720"/>
          </a:xfrm>
          <a:prstGeom prst="rect">
            <a:avLst/>
          </a:prstGeom>
          <a:noFill/>
          <a:ln/>
        </p:spPr>
        <p:txBody>
          <a:bodyPr wrap="square" lIns="0" tIns="0" rIns="0" bIns="0" rtlCol="0" anchor="t"/>
          <a:lstStyle/>
          <a:p>
            <a:pPr marL="0" indent="0">
              <a:lnSpc>
                <a:spcPct val="115000"/>
              </a:lnSpc>
              <a:buNone/>
            </a:pPr>
            <a:r>
              <a:rPr lang="en-US" sz="1400" dirty="0">
                <a:solidFill>
                  <a:srgbClr val="5B5D61"/>
                </a:solidFill>
                <a:latin typeface="Calibri" pitchFamily="34" charset="0"/>
                <a:ea typeface="Calibri" pitchFamily="34" charset="-122"/>
                <a:cs typeface="Calibri" pitchFamily="34" charset="-120"/>
              </a:rPr>
              <a:t>Angel investors who currently invest in early-stage startups, or alumni interested in supporting promising college students.</a:t>
            </a:r>
            <a:endParaRPr lang="en-US" sz="1400" dirty="0"/>
          </a:p>
        </p:txBody>
      </p:sp>
      <p:sp>
        <p:nvSpPr>
          <p:cNvPr id="15" name="Text 13"/>
          <p:cNvSpPr txBox="1"/>
          <p:nvPr/>
        </p:nvSpPr>
        <p:spPr>
          <a:xfrm>
            <a:off x="548640" y="6473952"/>
            <a:ext cx="3657600" cy="274320"/>
          </a:xfrm>
          <a:prstGeom prst="rect">
            <a:avLst/>
          </a:prstGeom>
          <a:noFill/>
          <a:ln/>
        </p:spPr>
        <p:txBody>
          <a:bodyPr wrap="square" lIns="0" tIns="0" rIns="0" bIns="0" rtlCol="0" anchor="ctr"/>
          <a:lstStyle/>
          <a:p>
            <a:pPr marL="0" indent="0">
              <a:buNone/>
            </a:pPr>
            <a:r>
              <a:rPr lang="en-US" sz="900" kern="0" spc="100" dirty="0">
                <a:solidFill>
                  <a:srgbClr val="5B5D61"/>
                </a:solidFill>
                <a:latin typeface="Calibri" pitchFamily="34" charset="0"/>
                <a:ea typeface="Calibri" pitchFamily="34" charset="-122"/>
                <a:cs typeface="Calibri" pitchFamily="34" charset="-120"/>
              </a:rPr>
              <a:t>VENTURE CATALYST</a:t>
            </a:r>
            <a:endParaRPr lang="en-US" sz="900" dirty="0"/>
          </a:p>
        </p:txBody>
      </p:sp>
      <p:sp>
        <p:nvSpPr>
          <p:cNvPr id="16" name="Text 14"/>
          <p:cNvSpPr txBox="1"/>
          <p:nvPr/>
        </p:nvSpPr>
        <p:spPr>
          <a:xfrm>
            <a:off x="11094415" y="6473952"/>
            <a:ext cx="548640" cy="274320"/>
          </a:xfrm>
          <a:prstGeom prst="rect">
            <a:avLst/>
          </a:prstGeom>
          <a:noFill/>
          <a:ln/>
        </p:spPr>
        <p:txBody>
          <a:bodyPr wrap="square" lIns="0" tIns="0" rIns="0" bIns="0" rtlCol="0" anchor="ctr"/>
          <a:lstStyle/>
          <a:p>
            <a:pPr marL="0" indent="0" algn="r">
              <a:buNone/>
            </a:pPr>
            <a:r>
              <a:rPr lang="en-US" sz="900" dirty="0">
                <a:solidFill>
                  <a:srgbClr val="5B5D61"/>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ctr"/>
          <a:lstStyle/>
          <a:p>
            <a:pPr marL="0" indent="0">
              <a:buNone/>
            </a:pPr>
            <a:r>
              <a:rPr lang="en-US" sz="1200" b="1" kern="0" spc="200" dirty="0">
                <a:solidFill>
                  <a:srgbClr val="B31B1B"/>
                </a:solidFill>
                <a:latin typeface="Calibri" pitchFamily="34" charset="0"/>
                <a:ea typeface="Calibri" pitchFamily="34" charset="-122"/>
                <a:cs typeface="Calibri" pitchFamily="34" charset="-120"/>
              </a:rPr>
              <a:t>TRACTION</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t"/>
          <a:lstStyle/>
          <a:p>
            <a:pPr marL="0" indent="0">
              <a:buNone/>
            </a:pPr>
            <a:r>
              <a:rPr lang="en-US" sz="2800" b="1" dirty="0">
                <a:solidFill>
                  <a:srgbClr val="262626"/>
                </a:solidFill>
                <a:latin typeface="Cambria" pitchFamily="34" charset="0"/>
                <a:ea typeface="Cambria" pitchFamily="34" charset="-122"/>
                <a:cs typeface="Cambria" pitchFamily="34" charset="-120"/>
              </a:rPr>
              <a:t>Early Signals: Demand Already Validated</a:t>
            </a:r>
            <a:endParaRPr lang="en-US" sz="2800" dirty="0"/>
          </a:p>
        </p:txBody>
      </p:sp>
      <p:pic>
        <p:nvPicPr>
          <p:cNvPr id="4" name="Image 0" descr="/home/claude/work/assets/photo_startup_hours_2.png"/>
          <p:cNvPicPr>
            <a:picLocks noChangeAspect="1"/>
          </p:cNvPicPr>
          <p:nvPr/>
        </p:nvPicPr>
        <p:blipFill>
          <a:blip r:embed="rId2"/>
          <a:srcRect/>
          <a:stretch/>
        </p:blipFill>
        <p:spPr>
          <a:xfrm>
            <a:off x="6371304" y="1737360"/>
            <a:ext cx="5271752" cy="4114800"/>
          </a:xfrm>
          <a:prstGeom prst="rect">
            <a:avLst/>
          </a:prstGeom>
        </p:spPr>
      </p:pic>
      <p:sp>
        <p:nvSpPr>
          <p:cNvPr id="5" name="Text 2"/>
          <p:cNvSpPr txBox="1"/>
          <p:nvPr/>
        </p:nvSpPr>
        <p:spPr>
          <a:xfrm>
            <a:off x="548641" y="1737360"/>
            <a:ext cx="5663380" cy="4480560"/>
          </a:xfrm>
          <a:prstGeom prst="rect">
            <a:avLst/>
          </a:prstGeom>
          <a:noFill/>
          <a:ln/>
        </p:spPr>
        <p:txBody>
          <a:bodyPr wrap="square" lIns="0" tIns="0" rIns="0" bIns="0" rtlCol="0" anchor="t"/>
          <a:lstStyle/>
          <a:p>
            <a:pPr marL="228600" indent="-228600">
              <a:lnSpc>
                <a:spcPct val="108000"/>
              </a:lnSpc>
              <a:spcAft>
                <a:spcPts val="1000"/>
              </a:spcAft>
              <a:buSzPct val="100000"/>
              <a:buChar char="●"/>
            </a:pPr>
            <a:r>
              <a:rPr lang="en-US" sz="1350" dirty="0">
                <a:solidFill>
                  <a:srgbClr val="262626"/>
                </a:solidFill>
                <a:latin typeface="Calibri" pitchFamily="34" charset="0"/>
                <a:ea typeface="Calibri" pitchFamily="34" charset="-122"/>
                <a:cs typeface="Calibri" pitchFamily="34" charset="-120"/>
              </a:rPr>
              <a:t>Lack of funding is a common problem among college student startups — validated firsthand through Startup Hours, which saw dozens of founders who would have used a program like this.</a:t>
            </a:r>
            <a:endParaRPr lang="en-US" sz="1350" dirty="0"/>
          </a:p>
          <a:p>
            <a:pPr marL="228600" indent="-228600">
              <a:lnSpc>
                <a:spcPct val="108000"/>
              </a:lnSpc>
              <a:spcAft>
                <a:spcPts val="1000"/>
              </a:spcAft>
              <a:buSzPct val="100000"/>
              <a:buChar char="●"/>
            </a:pPr>
            <a:r>
              <a:rPr lang="en-US" sz="1350" dirty="0">
                <a:solidFill>
                  <a:srgbClr val="262626"/>
                </a:solidFill>
                <a:latin typeface="Calibri" pitchFamily="34" charset="0"/>
                <a:ea typeface="Calibri" pitchFamily="34" charset="-122"/>
                <a:cs typeface="Calibri" pitchFamily="34" charset="-120"/>
              </a:rPr>
              <a:t>Non-dilutive funding grants are a drawn-out, time-consuming process — startups move faster than grants and pitch competitions.</a:t>
            </a:r>
            <a:endParaRPr lang="en-US" sz="1350" dirty="0"/>
          </a:p>
          <a:p>
            <a:pPr marL="228600" indent="-228600">
              <a:lnSpc>
                <a:spcPct val="108000"/>
              </a:lnSpc>
              <a:spcAft>
                <a:spcPts val="1000"/>
              </a:spcAft>
              <a:buSzPct val="100000"/>
              <a:buChar char="●"/>
            </a:pPr>
            <a:r>
              <a:rPr lang="en-US" sz="1350" dirty="0">
                <a:solidFill>
                  <a:srgbClr val="262626"/>
                </a:solidFill>
                <a:latin typeface="Calibri" pitchFamily="34" charset="0"/>
                <a:ea typeface="Calibri" pitchFamily="34" charset="-122"/>
                <a:cs typeface="Calibri" pitchFamily="34" charset="-120"/>
              </a:rPr>
              <a:t>Current pipeline: Cornell founders in the Cornell Entrepreneurship Club will complete their cohort in November 2026 and seek investor funding </a:t>
            </a:r>
            <a:endParaRPr lang="en-US" sz="1350" dirty="0"/>
          </a:p>
          <a:p>
            <a:pPr marL="228600" indent="-228600">
              <a:lnSpc>
                <a:spcPct val="108000"/>
              </a:lnSpc>
              <a:spcAft>
                <a:spcPts val="1000"/>
              </a:spcAft>
              <a:buSzPct val="100000"/>
              <a:buChar char="●"/>
            </a:pPr>
            <a:r>
              <a:rPr lang="en-US" sz="1350" dirty="0">
                <a:solidFill>
                  <a:srgbClr val="262626"/>
                </a:solidFill>
                <a:latin typeface="Calibri" pitchFamily="34" charset="0"/>
                <a:ea typeface="Calibri" pitchFamily="34" charset="-122"/>
                <a:cs typeface="Calibri" pitchFamily="34" charset="-120"/>
              </a:rPr>
              <a:t>Securing an investor early accelerates a startup’s fundraising trajectory in future rounds.</a:t>
            </a:r>
            <a:endParaRPr lang="en-US" sz="1350" dirty="0"/>
          </a:p>
          <a:p>
            <a:pPr marL="228600" indent="-228600">
              <a:lnSpc>
                <a:spcPct val="108000"/>
              </a:lnSpc>
              <a:spcAft>
                <a:spcPts val="1000"/>
              </a:spcAft>
              <a:buSzPct val="100000"/>
              <a:buChar char="●"/>
            </a:pPr>
            <a:r>
              <a:rPr lang="en-US" sz="1400" dirty="0">
                <a:solidFill>
                  <a:srgbClr val="262626"/>
                </a:solidFill>
                <a:latin typeface="Calibri" pitchFamily="34" charset="0"/>
                <a:ea typeface="Calibri" pitchFamily="34" charset="-122"/>
                <a:cs typeface="Calibri" pitchFamily="34" charset="-120"/>
              </a:rPr>
              <a:t>Venture Catalyst can bring the Bay Area’s culture of entrepreneurship and access to capital to more communities and universities across the country.</a:t>
            </a:r>
            <a:endParaRPr lang="en-US" sz="1350" dirty="0"/>
          </a:p>
        </p:txBody>
      </p:sp>
      <p:sp>
        <p:nvSpPr>
          <p:cNvPr id="6" name="Text 3"/>
          <p:cNvSpPr txBox="1"/>
          <p:nvPr/>
        </p:nvSpPr>
        <p:spPr>
          <a:xfrm>
            <a:off x="548640" y="6473952"/>
            <a:ext cx="3657600" cy="274320"/>
          </a:xfrm>
          <a:prstGeom prst="rect">
            <a:avLst/>
          </a:prstGeom>
          <a:noFill/>
          <a:ln/>
        </p:spPr>
        <p:txBody>
          <a:bodyPr wrap="square" lIns="0" tIns="0" rIns="0" bIns="0" rtlCol="0" anchor="ctr"/>
          <a:lstStyle/>
          <a:p>
            <a:pPr marL="0" indent="0">
              <a:buNone/>
            </a:pPr>
            <a:r>
              <a:rPr lang="en-US" sz="900" kern="0" spc="100" dirty="0">
                <a:solidFill>
                  <a:srgbClr val="5B5D61"/>
                </a:solidFill>
                <a:latin typeface="Calibri" pitchFamily="34" charset="0"/>
                <a:ea typeface="Calibri" pitchFamily="34" charset="-122"/>
                <a:cs typeface="Calibri" pitchFamily="34" charset="-120"/>
              </a:rPr>
              <a:t>VENTURE CATALYST</a:t>
            </a:r>
            <a:endParaRPr lang="en-US" sz="900" dirty="0"/>
          </a:p>
        </p:txBody>
      </p:sp>
      <p:sp>
        <p:nvSpPr>
          <p:cNvPr id="7" name="Text 4"/>
          <p:cNvSpPr txBox="1"/>
          <p:nvPr/>
        </p:nvSpPr>
        <p:spPr>
          <a:xfrm>
            <a:off x="11094415" y="6473952"/>
            <a:ext cx="548640" cy="274320"/>
          </a:xfrm>
          <a:prstGeom prst="rect">
            <a:avLst/>
          </a:prstGeom>
          <a:noFill/>
          <a:ln/>
        </p:spPr>
        <p:txBody>
          <a:bodyPr wrap="square" lIns="0" tIns="0" rIns="0" bIns="0" rtlCol="0" anchor="ctr"/>
          <a:lstStyle/>
          <a:p>
            <a:pPr marL="0" indent="0" algn="r">
              <a:buNone/>
            </a:pPr>
            <a:r>
              <a:rPr lang="en-US" sz="900" dirty="0">
                <a:solidFill>
                  <a:srgbClr val="5B5D61"/>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ctr"/>
          <a:lstStyle/>
          <a:p>
            <a:pPr marL="0" indent="0">
              <a:buNone/>
            </a:pPr>
            <a:r>
              <a:rPr lang="en-US" sz="1200" b="1" kern="0" spc="200" dirty="0">
                <a:solidFill>
                  <a:srgbClr val="B31B1B"/>
                </a:solidFill>
                <a:latin typeface="Calibri" pitchFamily="34" charset="0"/>
                <a:ea typeface="Calibri" pitchFamily="34" charset="-122"/>
                <a:cs typeface="Calibri" pitchFamily="34" charset="-120"/>
              </a:rPr>
              <a:t>TRACTION</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t"/>
          <a:lstStyle/>
          <a:p>
            <a:pPr marL="0" indent="0">
              <a:buNone/>
            </a:pPr>
            <a:r>
              <a:rPr lang="en-US" sz="2800" b="1" dirty="0">
                <a:solidFill>
                  <a:srgbClr val="262626"/>
                </a:solidFill>
                <a:latin typeface="Cambria" pitchFamily="34" charset="0"/>
                <a:ea typeface="Cambria" pitchFamily="34" charset="-122"/>
                <a:cs typeface="Cambria" pitchFamily="34" charset="-120"/>
              </a:rPr>
              <a:t>If Venture Catalyst Existed Sooner…</a:t>
            </a:r>
            <a:endParaRPr lang="en-US" sz="2800" dirty="0"/>
          </a:p>
        </p:txBody>
      </p:sp>
      <p:sp>
        <p:nvSpPr>
          <p:cNvPr id="4" name="Text 2"/>
          <p:cNvSpPr txBox="1"/>
          <p:nvPr/>
        </p:nvSpPr>
        <p:spPr>
          <a:xfrm>
            <a:off x="548640" y="1463040"/>
            <a:ext cx="11094415" cy="365760"/>
          </a:xfrm>
          <a:prstGeom prst="rect">
            <a:avLst/>
          </a:prstGeom>
          <a:noFill/>
          <a:ln/>
        </p:spPr>
        <p:txBody>
          <a:bodyPr wrap="square" lIns="0" tIns="0" rIns="0" bIns="0" rtlCol="0" anchor="ctr"/>
          <a:lstStyle/>
          <a:p>
            <a:pPr marL="0" indent="0">
              <a:buNone/>
            </a:pPr>
            <a:r>
              <a:rPr lang="en-US" sz="1400" i="1" dirty="0">
                <a:solidFill>
                  <a:srgbClr val="5B5D61"/>
                </a:solidFill>
                <a:latin typeface="Calibri" pitchFamily="34" charset="0"/>
                <a:ea typeface="Calibri" pitchFamily="34" charset="-122"/>
                <a:cs typeface="Calibri" pitchFamily="34" charset="-120"/>
              </a:rPr>
              <a:t>YC startups that would’ve been in my network or the Cornell Network assuming this launched the 2025-2026 academic year.</a:t>
            </a:r>
            <a:endParaRPr lang="en-US" sz="1400" dirty="0"/>
          </a:p>
        </p:txBody>
      </p:sp>
      <p:sp>
        <p:nvSpPr>
          <p:cNvPr id="5" name="Shape 3"/>
          <p:cNvSpPr/>
          <p:nvPr/>
        </p:nvSpPr>
        <p:spPr>
          <a:xfrm>
            <a:off x="548640" y="2011680"/>
            <a:ext cx="3484778" cy="1828800"/>
          </a:xfrm>
          <a:prstGeom prst="roundRect">
            <a:avLst>
              <a:gd name="adj" fmla="val 4000"/>
            </a:avLst>
          </a:prstGeom>
          <a:solidFill>
            <a:srgbClr val="FFFFFF"/>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pic>
        <p:nvPicPr>
          <p:cNvPr id="6" name="Image 0" descr="/home/claude/work/assets/logo_monarcha.jpeg"/>
          <p:cNvPicPr>
            <a:picLocks noChangeAspect="1"/>
          </p:cNvPicPr>
          <p:nvPr/>
        </p:nvPicPr>
        <p:blipFill>
          <a:blip r:embed="rId3"/>
          <a:srcRect/>
          <a:stretch/>
        </p:blipFill>
        <p:spPr>
          <a:xfrm>
            <a:off x="777240" y="2240280"/>
            <a:ext cx="822960" cy="822960"/>
          </a:xfrm>
          <a:prstGeom prst="rect">
            <a:avLst/>
          </a:prstGeom>
        </p:spPr>
      </p:pic>
      <p:sp>
        <p:nvSpPr>
          <p:cNvPr id="7" name="Text 4"/>
          <p:cNvSpPr txBox="1"/>
          <p:nvPr/>
        </p:nvSpPr>
        <p:spPr>
          <a:xfrm>
            <a:off x="1737360" y="2286000"/>
            <a:ext cx="2067458" cy="457200"/>
          </a:xfrm>
          <a:prstGeom prst="rect">
            <a:avLst/>
          </a:prstGeom>
          <a:noFill/>
          <a:ln/>
        </p:spPr>
        <p:txBody>
          <a:bodyPr wrap="square" lIns="0" tIns="0" rIns="0" bIns="0" rtlCol="0" anchor="ctr"/>
          <a:lstStyle/>
          <a:p>
            <a:pPr marL="0" indent="0">
              <a:buNone/>
            </a:pPr>
            <a:r>
              <a:rPr lang="en-US" sz="1500" b="1" dirty="0">
                <a:solidFill>
                  <a:srgbClr val="262626"/>
                </a:solidFill>
                <a:latin typeface="Cambria" pitchFamily="34" charset="0"/>
                <a:ea typeface="Cambria" pitchFamily="34" charset="-122"/>
                <a:cs typeface="Cambria" pitchFamily="34" charset="-120"/>
              </a:rPr>
              <a:t>Monarcha</a:t>
            </a:r>
            <a:endParaRPr lang="en-US" sz="1500" dirty="0"/>
          </a:p>
        </p:txBody>
      </p:sp>
      <p:sp>
        <p:nvSpPr>
          <p:cNvPr id="8" name="Text 5"/>
          <p:cNvSpPr txBox="1"/>
          <p:nvPr/>
        </p:nvSpPr>
        <p:spPr>
          <a:xfrm>
            <a:off x="1737360" y="2743200"/>
            <a:ext cx="2067458" cy="365760"/>
          </a:xfrm>
          <a:prstGeom prst="rect">
            <a:avLst/>
          </a:prstGeom>
          <a:noFill/>
          <a:ln/>
        </p:spPr>
        <p:txBody>
          <a:bodyPr wrap="square" lIns="0" tIns="0" rIns="0" bIns="0" rtlCol="0" anchor="ctr"/>
          <a:lstStyle/>
          <a:p>
            <a:pPr marL="0" indent="0">
              <a:buNone/>
            </a:pPr>
            <a:r>
              <a:rPr lang="en-US" sz="1200" b="1" dirty="0">
                <a:solidFill>
                  <a:srgbClr val="B31B1B"/>
                </a:solidFill>
                <a:latin typeface="Calibri" pitchFamily="34" charset="0"/>
                <a:ea typeface="Calibri" pitchFamily="34" charset="-122"/>
                <a:cs typeface="Calibri" pitchFamily="34" charset="-120"/>
              </a:rPr>
              <a:t>YC S25</a:t>
            </a:r>
            <a:endParaRPr lang="en-US" sz="1200" dirty="0"/>
          </a:p>
        </p:txBody>
      </p:sp>
      <p:sp>
        <p:nvSpPr>
          <p:cNvPr id="9" name="Shape 6"/>
          <p:cNvSpPr/>
          <p:nvPr/>
        </p:nvSpPr>
        <p:spPr>
          <a:xfrm>
            <a:off x="4353458" y="2011680"/>
            <a:ext cx="3484778" cy="1828800"/>
          </a:xfrm>
          <a:prstGeom prst="roundRect">
            <a:avLst>
              <a:gd name="adj" fmla="val 4000"/>
            </a:avLst>
          </a:prstGeom>
          <a:solidFill>
            <a:srgbClr val="FFFFFF"/>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pic>
        <p:nvPicPr>
          <p:cNvPr id="10" name="Image 1" descr="/home/claude/work/assets/logo_gradewiz.jpeg"/>
          <p:cNvPicPr>
            <a:picLocks noChangeAspect="1"/>
          </p:cNvPicPr>
          <p:nvPr/>
        </p:nvPicPr>
        <p:blipFill>
          <a:blip r:embed="rId4"/>
          <a:srcRect/>
          <a:stretch/>
        </p:blipFill>
        <p:spPr>
          <a:xfrm>
            <a:off x="4582058" y="2240280"/>
            <a:ext cx="822960" cy="822960"/>
          </a:xfrm>
          <a:prstGeom prst="rect">
            <a:avLst/>
          </a:prstGeom>
        </p:spPr>
      </p:pic>
      <p:sp>
        <p:nvSpPr>
          <p:cNvPr id="11" name="Text 7"/>
          <p:cNvSpPr txBox="1"/>
          <p:nvPr/>
        </p:nvSpPr>
        <p:spPr>
          <a:xfrm>
            <a:off x="5542178" y="2286000"/>
            <a:ext cx="2067458" cy="457200"/>
          </a:xfrm>
          <a:prstGeom prst="rect">
            <a:avLst/>
          </a:prstGeom>
          <a:noFill/>
          <a:ln/>
        </p:spPr>
        <p:txBody>
          <a:bodyPr wrap="square" lIns="0" tIns="0" rIns="0" bIns="0" rtlCol="0" anchor="ctr"/>
          <a:lstStyle/>
          <a:p>
            <a:pPr marL="0" indent="0">
              <a:buNone/>
            </a:pPr>
            <a:r>
              <a:rPr lang="en-US" sz="1500" b="1" dirty="0">
                <a:solidFill>
                  <a:srgbClr val="262626"/>
                </a:solidFill>
                <a:latin typeface="Cambria" pitchFamily="34" charset="0"/>
                <a:ea typeface="Cambria" pitchFamily="34" charset="-122"/>
                <a:cs typeface="Cambria" pitchFamily="34" charset="-120"/>
              </a:rPr>
              <a:t>GradeWiz</a:t>
            </a:r>
            <a:endParaRPr lang="en-US" sz="1500" dirty="0"/>
          </a:p>
        </p:txBody>
      </p:sp>
      <p:sp>
        <p:nvSpPr>
          <p:cNvPr id="12" name="Text 8"/>
          <p:cNvSpPr txBox="1"/>
          <p:nvPr/>
        </p:nvSpPr>
        <p:spPr>
          <a:xfrm>
            <a:off x="5542178" y="2743200"/>
            <a:ext cx="2067458" cy="365760"/>
          </a:xfrm>
          <a:prstGeom prst="rect">
            <a:avLst/>
          </a:prstGeom>
          <a:noFill/>
          <a:ln/>
        </p:spPr>
        <p:txBody>
          <a:bodyPr wrap="square" lIns="0" tIns="0" rIns="0" bIns="0" rtlCol="0" anchor="ctr"/>
          <a:lstStyle/>
          <a:p>
            <a:pPr marL="0" indent="0">
              <a:buNone/>
            </a:pPr>
            <a:r>
              <a:rPr lang="en-US" sz="1200" b="1" dirty="0">
                <a:solidFill>
                  <a:srgbClr val="B31B1B"/>
                </a:solidFill>
                <a:latin typeface="Calibri" pitchFamily="34" charset="0"/>
                <a:ea typeface="Calibri" pitchFamily="34" charset="-122"/>
                <a:cs typeface="Calibri" pitchFamily="34" charset="-120"/>
              </a:rPr>
              <a:t>YC W25</a:t>
            </a:r>
            <a:endParaRPr lang="en-US" sz="1200" dirty="0"/>
          </a:p>
        </p:txBody>
      </p:sp>
      <p:sp>
        <p:nvSpPr>
          <p:cNvPr id="13" name="Shape 9"/>
          <p:cNvSpPr/>
          <p:nvPr/>
        </p:nvSpPr>
        <p:spPr>
          <a:xfrm>
            <a:off x="8158277" y="2011680"/>
            <a:ext cx="3484778" cy="1828800"/>
          </a:xfrm>
          <a:prstGeom prst="roundRect">
            <a:avLst>
              <a:gd name="adj" fmla="val 4000"/>
            </a:avLst>
          </a:prstGeom>
          <a:solidFill>
            <a:srgbClr val="FFFFFF"/>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pic>
        <p:nvPicPr>
          <p:cNvPr id="14" name="Image 2" descr="/home/claude/work/assets/logo_effigov.jpeg"/>
          <p:cNvPicPr>
            <a:picLocks noChangeAspect="1"/>
          </p:cNvPicPr>
          <p:nvPr/>
        </p:nvPicPr>
        <p:blipFill>
          <a:blip r:embed="rId5"/>
          <a:srcRect/>
          <a:stretch/>
        </p:blipFill>
        <p:spPr>
          <a:xfrm>
            <a:off x="8386877" y="2240280"/>
            <a:ext cx="822960" cy="822960"/>
          </a:xfrm>
          <a:prstGeom prst="rect">
            <a:avLst/>
          </a:prstGeom>
        </p:spPr>
      </p:pic>
      <p:sp>
        <p:nvSpPr>
          <p:cNvPr id="15" name="Text 10"/>
          <p:cNvSpPr txBox="1"/>
          <p:nvPr/>
        </p:nvSpPr>
        <p:spPr>
          <a:xfrm>
            <a:off x="9346997" y="2286000"/>
            <a:ext cx="2067458" cy="457200"/>
          </a:xfrm>
          <a:prstGeom prst="rect">
            <a:avLst/>
          </a:prstGeom>
          <a:noFill/>
          <a:ln/>
        </p:spPr>
        <p:txBody>
          <a:bodyPr wrap="square" lIns="0" tIns="0" rIns="0" bIns="0" rtlCol="0" anchor="ctr"/>
          <a:lstStyle/>
          <a:p>
            <a:pPr marL="0" indent="0">
              <a:buNone/>
            </a:pPr>
            <a:r>
              <a:rPr lang="en-US" sz="1500" b="1" dirty="0">
                <a:solidFill>
                  <a:srgbClr val="262626"/>
                </a:solidFill>
                <a:latin typeface="Cambria" pitchFamily="34" charset="0"/>
                <a:ea typeface="Cambria" pitchFamily="34" charset="-122"/>
                <a:cs typeface="Cambria" pitchFamily="34" charset="-120"/>
              </a:rPr>
              <a:t>EffiGov</a:t>
            </a:r>
            <a:endParaRPr lang="en-US" sz="1500" dirty="0"/>
          </a:p>
        </p:txBody>
      </p:sp>
      <p:sp>
        <p:nvSpPr>
          <p:cNvPr id="16" name="Text 11"/>
          <p:cNvSpPr txBox="1"/>
          <p:nvPr/>
        </p:nvSpPr>
        <p:spPr>
          <a:xfrm>
            <a:off x="9346997" y="2743200"/>
            <a:ext cx="2067458" cy="365760"/>
          </a:xfrm>
          <a:prstGeom prst="rect">
            <a:avLst/>
          </a:prstGeom>
          <a:noFill/>
          <a:ln/>
        </p:spPr>
        <p:txBody>
          <a:bodyPr wrap="square" lIns="0" tIns="0" rIns="0" bIns="0" rtlCol="0" anchor="ctr"/>
          <a:lstStyle/>
          <a:p>
            <a:pPr marL="0" indent="0">
              <a:buNone/>
            </a:pPr>
            <a:r>
              <a:rPr lang="en-US" sz="1200" b="1" dirty="0">
                <a:solidFill>
                  <a:srgbClr val="B31B1B"/>
                </a:solidFill>
                <a:latin typeface="Calibri" pitchFamily="34" charset="0"/>
                <a:ea typeface="Calibri" pitchFamily="34" charset="-122"/>
                <a:cs typeface="Calibri" pitchFamily="34" charset="-120"/>
              </a:rPr>
              <a:t>YC S25</a:t>
            </a:r>
            <a:endParaRPr lang="en-US" sz="1200" dirty="0"/>
          </a:p>
        </p:txBody>
      </p:sp>
      <p:sp>
        <p:nvSpPr>
          <p:cNvPr id="17" name="Shape 12"/>
          <p:cNvSpPr/>
          <p:nvPr/>
        </p:nvSpPr>
        <p:spPr>
          <a:xfrm>
            <a:off x="548640" y="4160520"/>
            <a:ext cx="3484778" cy="1828800"/>
          </a:xfrm>
          <a:prstGeom prst="roundRect">
            <a:avLst>
              <a:gd name="adj" fmla="val 4000"/>
            </a:avLst>
          </a:prstGeom>
          <a:solidFill>
            <a:srgbClr val="FFFFFF"/>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pic>
        <p:nvPicPr>
          <p:cNvPr id="18" name="Image 3" descr="/home/claude/work/assets/logo_spotlight_realty.jpeg"/>
          <p:cNvPicPr>
            <a:picLocks noChangeAspect="1"/>
          </p:cNvPicPr>
          <p:nvPr/>
        </p:nvPicPr>
        <p:blipFill>
          <a:blip r:embed="rId6"/>
          <a:srcRect/>
          <a:stretch/>
        </p:blipFill>
        <p:spPr>
          <a:xfrm>
            <a:off x="777240" y="4389120"/>
            <a:ext cx="822960" cy="822960"/>
          </a:xfrm>
          <a:prstGeom prst="rect">
            <a:avLst/>
          </a:prstGeom>
        </p:spPr>
      </p:pic>
      <p:sp>
        <p:nvSpPr>
          <p:cNvPr id="19" name="Text 13"/>
          <p:cNvSpPr txBox="1"/>
          <p:nvPr/>
        </p:nvSpPr>
        <p:spPr>
          <a:xfrm>
            <a:off x="1737360" y="4434840"/>
            <a:ext cx="2067458" cy="457200"/>
          </a:xfrm>
          <a:prstGeom prst="rect">
            <a:avLst/>
          </a:prstGeom>
          <a:noFill/>
          <a:ln/>
        </p:spPr>
        <p:txBody>
          <a:bodyPr wrap="square" lIns="0" tIns="0" rIns="0" bIns="0" rtlCol="0" anchor="ctr"/>
          <a:lstStyle/>
          <a:p>
            <a:pPr marL="0" indent="0">
              <a:buNone/>
            </a:pPr>
            <a:r>
              <a:rPr lang="en-US" sz="1500" b="1" dirty="0">
                <a:solidFill>
                  <a:srgbClr val="262626"/>
                </a:solidFill>
                <a:latin typeface="Cambria" pitchFamily="34" charset="0"/>
                <a:ea typeface="Cambria" pitchFamily="34" charset="-122"/>
                <a:cs typeface="Cambria" pitchFamily="34" charset="-120"/>
              </a:rPr>
              <a:t>Spotlight Realty</a:t>
            </a:r>
            <a:endParaRPr lang="en-US" sz="1500" dirty="0"/>
          </a:p>
        </p:txBody>
      </p:sp>
      <p:sp>
        <p:nvSpPr>
          <p:cNvPr id="20" name="Text 14"/>
          <p:cNvSpPr txBox="1"/>
          <p:nvPr/>
        </p:nvSpPr>
        <p:spPr>
          <a:xfrm>
            <a:off x="1737360" y="4892040"/>
            <a:ext cx="2067458" cy="365760"/>
          </a:xfrm>
          <a:prstGeom prst="rect">
            <a:avLst/>
          </a:prstGeom>
          <a:noFill/>
          <a:ln/>
        </p:spPr>
        <p:txBody>
          <a:bodyPr wrap="square" lIns="0" tIns="0" rIns="0" bIns="0" rtlCol="0" anchor="ctr"/>
          <a:lstStyle/>
          <a:p>
            <a:pPr marL="0" indent="0">
              <a:buNone/>
            </a:pPr>
            <a:r>
              <a:rPr lang="en-US" sz="1200" b="1" dirty="0">
                <a:solidFill>
                  <a:srgbClr val="B31B1B"/>
                </a:solidFill>
                <a:latin typeface="Calibri" pitchFamily="34" charset="0"/>
                <a:ea typeface="Calibri" pitchFamily="34" charset="-122"/>
                <a:cs typeface="Calibri" pitchFamily="34" charset="-120"/>
              </a:rPr>
              <a:t>YC S25</a:t>
            </a:r>
            <a:endParaRPr lang="en-US" sz="1200" dirty="0"/>
          </a:p>
        </p:txBody>
      </p:sp>
      <p:sp>
        <p:nvSpPr>
          <p:cNvPr id="21" name="Shape 15"/>
          <p:cNvSpPr/>
          <p:nvPr/>
        </p:nvSpPr>
        <p:spPr>
          <a:xfrm>
            <a:off x="4353458" y="4160520"/>
            <a:ext cx="3484778" cy="1828800"/>
          </a:xfrm>
          <a:prstGeom prst="roundRect">
            <a:avLst>
              <a:gd name="adj" fmla="val 4000"/>
            </a:avLst>
          </a:prstGeom>
          <a:solidFill>
            <a:srgbClr val="FFFFFF"/>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pic>
        <p:nvPicPr>
          <p:cNvPr id="22" name="Image 4" descr="/home/claude/work/assets/logo_pares.png"/>
          <p:cNvPicPr>
            <a:picLocks noChangeAspect="1"/>
          </p:cNvPicPr>
          <p:nvPr/>
        </p:nvPicPr>
        <p:blipFill>
          <a:blip r:embed="rId7"/>
          <a:srcRect/>
          <a:stretch/>
        </p:blipFill>
        <p:spPr>
          <a:xfrm>
            <a:off x="4582058" y="4389120"/>
            <a:ext cx="822960" cy="822960"/>
          </a:xfrm>
          <a:prstGeom prst="rect">
            <a:avLst/>
          </a:prstGeom>
        </p:spPr>
      </p:pic>
      <p:sp>
        <p:nvSpPr>
          <p:cNvPr id="23" name="Text 16"/>
          <p:cNvSpPr txBox="1"/>
          <p:nvPr/>
        </p:nvSpPr>
        <p:spPr>
          <a:xfrm>
            <a:off x="5542178" y="4434840"/>
            <a:ext cx="2067458" cy="457200"/>
          </a:xfrm>
          <a:prstGeom prst="rect">
            <a:avLst/>
          </a:prstGeom>
          <a:noFill/>
          <a:ln/>
        </p:spPr>
        <p:txBody>
          <a:bodyPr wrap="square" lIns="0" tIns="0" rIns="0" bIns="0" rtlCol="0" anchor="ctr"/>
          <a:lstStyle/>
          <a:p>
            <a:pPr marL="0" indent="0">
              <a:buNone/>
            </a:pPr>
            <a:r>
              <a:rPr lang="en-US" sz="1500" b="1" dirty="0">
                <a:solidFill>
                  <a:srgbClr val="262626"/>
                </a:solidFill>
                <a:latin typeface="Cambria" pitchFamily="34" charset="0"/>
                <a:ea typeface="Cambria" pitchFamily="34" charset="-122"/>
                <a:cs typeface="Cambria" pitchFamily="34" charset="-120"/>
              </a:rPr>
              <a:t>Pares</a:t>
            </a:r>
            <a:endParaRPr lang="en-US" sz="1500" dirty="0"/>
          </a:p>
        </p:txBody>
      </p:sp>
      <p:sp>
        <p:nvSpPr>
          <p:cNvPr id="24" name="Text 17"/>
          <p:cNvSpPr txBox="1"/>
          <p:nvPr/>
        </p:nvSpPr>
        <p:spPr>
          <a:xfrm>
            <a:off x="5542178" y="4892040"/>
            <a:ext cx="2067458" cy="365760"/>
          </a:xfrm>
          <a:prstGeom prst="rect">
            <a:avLst/>
          </a:prstGeom>
          <a:noFill/>
          <a:ln/>
        </p:spPr>
        <p:txBody>
          <a:bodyPr wrap="square" lIns="0" tIns="0" rIns="0" bIns="0" rtlCol="0" anchor="ctr"/>
          <a:lstStyle/>
          <a:p>
            <a:pPr marL="0" indent="0">
              <a:buNone/>
            </a:pPr>
            <a:r>
              <a:rPr lang="en-US" sz="1200" b="1" dirty="0">
                <a:solidFill>
                  <a:srgbClr val="B31B1B"/>
                </a:solidFill>
                <a:latin typeface="Calibri" pitchFamily="34" charset="0"/>
                <a:ea typeface="Calibri" pitchFamily="34" charset="-122"/>
                <a:cs typeface="Calibri" pitchFamily="34" charset="-120"/>
              </a:rPr>
              <a:t>YC S25</a:t>
            </a:r>
            <a:endParaRPr lang="en-US" sz="1200" dirty="0"/>
          </a:p>
        </p:txBody>
      </p:sp>
      <p:sp>
        <p:nvSpPr>
          <p:cNvPr id="25" name="Shape 18"/>
          <p:cNvSpPr/>
          <p:nvPr/>
        </p:nvSpPr>
        <p:spPr>
          <a:xfrm>
            <a:off x="8158277" y="4160520"/>
            <a:ext cx="3484778" cy="1828800"/>
          </a:xfrm>
          <a:prstGeom prst="roundRect">
            <a:avLst>
              <a:gd name="adj" fmla="val 4000"/>
            </a:avLst>
          </a:prstGeom>
          <a:solidFill>
            <a:srgbClr val="FFFFFF"/>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pic>
        <p:nvPicPr>
          <p:cNvPr id="26" name="Image 5" descr="/home/claude/work/assets/logo_candytrail.png"/>
          <p:cNvPicPr>
            <a:picLocks noChangeAspect="1"/>
          </p:cNvPicPr>
          <p:nvPr/>
        </p:nvPicPr>
        <p:blipFill>
          <a:blip r:embed="rId8"/>
          <a:srcRect/>
          <a:stretch/>
        </p:blipFill>
        <p:spPr>
          <a:xfrm>
            <a:off x="8386877" y="4389120"/>
            <a:ext cx="822960" cy="822960"/>
          </a:xfrm>
          <a:prstGeom prst="rect">
            <a:avLst/>
          </a:prstGeom>
        </p:spPr>
      </p:pic>
      <p:sp>
        <p:nvSpPr>
          <p:cNvPr id="27" name="Text 19"/>
          <p:cNvSpPr txBox="1"/>
          <p:nvPr/>
        </p:nvSpPr>
        <p:spPr>
          <a:xfrm>
            <a:off x="9346997" y="4434840"/>
            <a:ext cx="2067458" cy="457200"/>
          </a:xfrm>
          <a:prstGeom prst="rect">
            <a:avLst/>
          </a:prstGeom>
          <a:noFill/>
          <a:ln/>
        </p:spPr>
        <p:txBody>
          <a:bodyPr wrap="square" lIns="0" tIns="0" rIns="0" bIns="0" rtlCol="0" anchor="ctr"/>
          <a:lstStyle/>
          <a:p>
            <a:pPr marL="0" indent="0">
              <a:buNone/>
            </a:pPr>
            <a:r>
              <a:rPr lang="en-US" sz="1500" b="1" dirty="0">
                <a:solidFill>
                  <a:srgbClr val="262626"/>
                </a:solidFill>
                <a:latin typeface="Cambria" pitchFamily="34" charset="0"/>
                <a:ea typeface="Cambria" pitchFamily="34" charset="-122"/>
                <a:cs typeface="Cambria" pitchFamily="34" charset="-120"/>
              </a:rPr>
              <a:t>Candytrail</a:t>
            </a:r>
            <a:endParaRPr lang="en-US" sz="1500" dirty="0"/>
          </a:p>
        </p:txBody>
      </p:sp>
      <p:sp>
        <p:nvSpPr>
          <p:cNvPr id="28" name="Text 20"/>
          <p:cNvSpPr txBox="1"/>
          <p:nvPr/>
        </p:nvSpPr>
        <p:spPr>
          <a:xfrm>
            <a:off x="9346997" y="4892040"/>
            <a:ext cx="2067458" cy="365760"/>
          </a:xfrm>
          <a:prstGeom prst="rect">
            <a:avLst/>
          </a:prstGeom>
          <a:noFill/>
          <a:ln/>
        </p:spPr>
        <p:txBody>
          <a:bodyPr wrap="square" lIns="0" tIns="0" rIns="0" bIns="0" rtlCol="0" anchor="ctr"/>
          <a:lstStyle/>
          <a:p>
            <a:pPr marL="0" indent="0">
              <a:buNone/>
            </a:pPr>
            <a:r>
              <a:rPr lang="en-US" sz="1200" b="1" dirty="0">
                <a:solidFill>
                  <a:srgbClr val="B31B1B"/>
                </a:solidFill>
                <a:latin typeface="Calibri" pitchFamily="34" charset="0"/>
                <a:ea typeface="Calibri" pitchFamily="34" charset="-122"/>
                <a:cs typeface="Calibri" pitchFamily="34" charset="-120"/>
              </a:rPr>
              <a:t>YC S25</a:t>
            </a:r>
            <a:endParaRPr lang="en-US" sz="1200" dirty="0"/>
          </a:p>
        </p:txBody>
      </p:sp>
      <p:sp>
        <p:nvSpPr>
          <p:cNvPr id="29" name="Text 21"/>
          <p:cNvSpPr txBox="1"/>
          <p:nvPr/>
        </p:nvSpPr>
        <p:spPr>
          <a:xfrm>
            <a:off x="548640" y="6473952"/>
            <a:ext cx="3657600" cy="274320"/>
          </a:xfrm>
          <a:prstGeom prst="rect">
            <a:avLst/>
          </a:prstGeom>
          <a:noFill/>
          <a:ln/>
        </p:spPr>
        <p:txBody>
          <a:bodyPr wrap="square" lIns="0" tIns="0" rIns="0" bIns="0" rtlCol="0" anchor="ctr"/>
          <a:lstStyle/>
          <a:p>
            <a:pPr marL="0" indent="0">
              <a:buNone/>
            </a:pPr>
            <a:r>
              <a:rPr lang="en-US" sz="900" kern="0" spc="100" dirty="0">
                <a:solidFill>
                  <a:srgbClr val="5B5D61"/>
                </a:solidFill>
                <a:latin typeface="Calibri" pitchFamily="34" charset="0"/>
                <a:ea typeface="Calibri" pitchFamily="34" charset="-122"/>
                <a:cs typeface="Calibri" pitchFamily="34" charset="-120"/>
              </a:rPr>
              <a:t>VENTURE CATALYST</a:t>
            </a:r>
            <a:endParaRPr lang="en-US" sz="900" dirty="0"/>
          </a:p>
        </p:txBody>
      </p:sp>
      <p:sp>
        <p:nvSpPr>
          <p:cNvPr id="30" name="Text 22"/>
          <p:cNvSpPr txBox="1"/>
          <p:nvPr/>
        </p:nvSpPr>
        <p:spPr>
          <a:xfrm>
            <a:off x="11094415" y="6473952"/>
            <a:ext cx="548640" cy="274320"/>
          </a:xfrm>
          <a:prstGeom prst="rect">
            <a:avLst/>
          </a:prstGeom>
          <a:noFill/>
          <a:ln/>
        </p:spPr>
        <p:txBody>
          <a:bodyPr wrap="square" lIns="0" tIns="0" rIns="0" bIns="0" rtlCol="0" anchor="ctr"/>
          <a:lstStyle/>
          <a:p>
            <a:pPr marL="0" indent="0" algn="r">
              <a:buNone/>
            </a:pPr>
            <a:r>
              <a:rPr lang="en-US" sz="900" dirty="0">
                <a:solidFill>
                  <a:srgbClr val="5B5D61"/>
                </a:solidFill>
                <a:latin typeface="Calibri" pitchFamily="34" charset="0"/>
                <a:ea typeface="Calibri" pitchFamily="34" charset="-122"/>
                <a:cs typeface="Calibri" pitchFamily="34" charset="-120"/>
              </a:rPr>
              <a:t>27</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ctr"/>
          <a:lstStyle/>
          <a:p>
            <a:pPr marL="0" indent="0">
              <a:buNone/>
            </a:pPr>
            <a:r>
              <a:rPr lang="en-US" sz="1200" b="1" kern="0" spc="200" dirty="0">
                <a:solidFill>
                  <a:srgbClr val="B31B1B"/>
                </a:solidFill>
                <a:latin typeface="Calibri" pitchFamily="34" charset="0"/>
                <a:ea typeface="Calibri" pitchFamily="34" charset="-122"/>
                <a:cs typeface="Calibri" pitchFamily="34" charset="-120"/>
              </a:rPr>
              <a:t>MARKET TIMING</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t"/>
          <a:lstStyle/>
          <a:p>
            <a:pPr marL="0" indent="0">
              <a:buNone/>
            </a:pPr>
            <a:r>
              <a:rPr lang="en-US" sz="2800" b="1" dirty="0">
                <a:solidFill>
                  <a:srgbClr val="262626"/>
                </a:solidFill>
                <a:latin typeface="Cambria" pitchFamily="34" charset="0"/>
                <a:ea typeface="Cambria" pitchFamily="34" charset="-122"/>
                <a:cs typeface="Cambria" pitchFamily="34" charset="-120"/>
              </a:rPr>
              <a:t>Why Now</a:t>
            </a:r>
            <a:endParaRPr lang="en-US" sz="2800" dirty="0"/>
          </a:p>
        </p:txBody>
      </p:sp>
      <p:sp>
        <p:nvSpPr>
          <p:cNvPr id="4" name="Shape 2"/>
          <p:cNvSpPr/>
          <p:nvPr/>
        </p:nvSpPr>
        <p:spPr>
          <a:xfrm>
            <a:off x="548640" y="1828800"/>
            <a:ext cx="5364328" cy="1920240"/>
          </a:xfrm>
          <a:prstGeom prst="roundRect">
            <a:avLst>
              <a:gd name="adj" fmla="val 3810"/>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5" name="Shape 3"/>
          <p:cNvSpPr/>
          <p:nvPr/>
        </p:nvSpPr>
        <p:spPr>
          <a:xfrm>
            <a:off x="822960" y="2103120"/>
            <a:ext cx="128016" cy="128016"/>
          </a:xfrm>
          <a:prstGeom prst="roundRect">
            <a:avLst>
              <a:gd name="adj" fmla="val 50000"/>
            </a:avLst>
          </a:prstGeom>
          <a:solidFill>
            <a:srgbClr val="B31B1B"/>
          </a:solidFill>
          <a:ln/>
        </p:spPr>
        <p:txBody>
          <a:bodyPr/>
          <a:lstStyle/>
          <a:p>
            <a:endParaRPr lang="en-US"/>
          </a:p>
        </p:txBody>
      </p:sp>
      <p:sp>
        <p:nvSpPr>
          <p:cNvPr id="6" name="Text 4"/>
          <p:cNvSpPr txBox="1"/>
          <p:nvPr/>
        </p:nvSpPr>
        <p:spPr>
          <a:xfrm>
            <a:off x="1078992" y="2011680"/>
            <a:ext cx="4587088" cy="457200"/>
          </a:xfrm>
          <a:prstGeom prst="rect">
            <a:avLst/>
          </a:prstGeom>
          <a:noFill/>
          <a:ln/>
        </p:spPr>
        <p:txBody>
          <a:bodyPr wrap="square" lIns="0" tIns="0" rIns="0" bIns="0" rtlCol="0" anchor="ctr"/>
          <a:lstStyle/>
          <a:p>
            <a:pPr marL="0" indent="0">
              <a:buNone/>
            </a:pPr>
            <a:r>
              <a:rPr lang="en-US" sz="1550" b="1" dirty="0">
                <a:solidFill>
                  <a:srgbClr val="262626"/>
                </a:solidFill>
                <a:latin typeface="Cambria" pitchFamily="34" charset="0"/>
                <a:ea typeface="Cambria" pitchFamily="34" charset="-122"/>
                <a:cs typeface="Cambria" pitchFamily="34" charset="-120"/>
              </a:rPr>
              <a:t>Exits</a:t>
            </a:r>
            <a:endParaRPr lang="en-US" sz="1550" dirty="0"/>
          </a:p>
        </p:txBody>
      </p:sp>
      <p:sp>
        <p:nvSpPr>
          <p:cNvPr id="7" name="Text 5"/>
          <p:cNvSpPr txBox="1"/>
          <p:nvPr/>
        </p:nvSpPr>
        <p:spPr>
          <a:xfrm>
            <a:off x="822960" y="2542032"/>
            <a:ext cx="4815688" cy="1005840"/>
          </a:xfrm>
          <a:prstGeom prst="rect">
            <a:avLst/>
          </a:prstGeom>
          <a:noFill/>
          <a:ln/>
        </p:spPr>
        <p:txBody>
          <a:bodyPr wrap="square" lIns="0" tIns="0" rIns="0" bIns="0" rtlCol="0" anchor="t"/>
          <a:lstStyle/>
          <a:p>
            <a:pPr marL="0" indent="0">
              <a:lnSpc>
                <a:spcPct val="120000"/>
              </a:lnSpc>
              <a:buNone/>
            </a:pPr>
            <a:r>
              <a:rPr lang="en-US" sz="1300" dirty="0">
                <a:solidFill>
                  <a:srgbClr val="5B5D61"/>
                </a:solidFill>
                <a:latin typeface="Calibri" pitchFamily="34" charset="0"/>
                <a:ea typeface="Calibri" pitchFamily="34" charset="-122"/>
                <a:cs typeface="Calibri" pitchFamily="34" charset="-120"/>
              </a:rPr>
              <a:t>More opportunities to exit at different sizes and stages, through various forms.</a:t>
            </a:r>
            <a:endParaRPr lang="en-US" sz="1300" dirty="0"/>
          </a:p>
        </p:txBody>
      </p:sp>
      <p:sp>
        <p:nvSpPr>
          <p:cNvPr id="8" name="Shape 6"/>
          <p:cNvSpPr/>
          <p:nvPr/>
        </p:nvSpPr>
        <p:spPr>
          <a:xfrm>
            <a:off x="6278728" y="1828800"/>
            <a:ext cx="5364328" cy="1920240"/>
          </a:xfrm>
          <a:prstGeom prst="roundRect">
            <a:avLst>
              <a:gd name="adj" fmla="val 3810"/>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9" name="Shape 7"/>
          <p:cNvSpPr/>
          <p:nvPr/>
        </p:nvSpPr>
        <p:spPr>
          <a:xfrm>
            <a:off x="6553048" y="2103120"/>
            <a:ext cx="128016" cy="128016"/>
          </a:xfrm>
          <a:prstGeom prst="roundRect">
            <a:avLst>
              <a:gd name="adj" fmla="val 50000"/>
            </a:avLst>
          </a:prstGeom>
          <a:solidFill>
            <a:srgbClr val="B31B1B"/>
          </a:solidFill>
          <a:ln/>
        </p:spPr>
        <p:txBody>
          <a:bodyPr/>
          <a:lstStyle/>
          <a:p>
            <a:endParaRPr lang="en-US"/>
          </a:p>
        </p:txBody>
      </p:sp>
      <p:sp>
        <p:nvSpPr>
          <p:cNvPr id="10" name="Text 8"/>
          <p:cNvSpPr txBox="1"/>
          <p:nvPr/>
        </p:nvSpPr>
        <p:spPr>
          <a:xfrm>
            <a:off x="6809080" y="2011680"/>
            <a:ext cx="4587088" cy="457200"/>
          </a:xfrm>
          <a:prstGeom prst="rect">
            <a:avLst/>
          </a:prstGeom>
          <a:noFill/>
          <a:ln/>
        </p:spPr>
        <p:txBody>
          <a:bodyPr wrap="square" lIns="0" tIns="0" rIns="0" bIns="0" rtlCol="0" anchor="ctr"/>
          <a:lstStyle/>
          <a:p>
            <a:pPr marL="0" indent="0">
              <a:buNone/>
            </a:pPr>
            <a:r>
              <a:rPr lang="en-US" sz="1550" b="1" dirty="0">
                <a:solidFill>
                  <a:srgbClr val="262626"/>
                </a:solidFill>
                <a:latin typeface="Cambria" pitchFamily="34" charset="0"/>
                <a:ea typeface="Cambria" pitchFamily="34" charset="-122"/>
                <a:cs typeface="Cambria" pitchFamily="34" charset="-120"/>
              </a:rPr>
              <a:t>Vibe Coding / Funding Shifts</a:t>
            </a:r>
            <a:endParaRPr lang="en-US" sz="1550" dirty="0"/>
          </a:p>
        </p:txBody>
      </p:sp>
      <p:sp>
        <p:nvSpPr>
          <p:cNvPr id="11" name="Text 9"/>
          <p:cNvSpPr txBox="1"/>
          <p:nvPr/>
        </p:nvSpPr>
        <p:spPr>
          <a:xfrm>
            <a:off x="6553048" y="2542032"/>
            <a:ext cx="4815688" cy="1005840"/>
          </a:xfrm>
          <a:prstGeom prst="rect">
            <a:avLst/>
          </a:prstGeom>
          <a:noFill/>
          <a:ln/>
        </p:spPr>
        <p:txBody>
          <a:bodyPr wrap="square" lIns="0" tIns="0" rIns="0" bIns="0" rtlCol="0" anchor="t"/>
          <a:lstStyle/>
          <a:p>
            <a:pPr marL="0" indent="0">
              <a:lnSpc>
                <a:spcPct val="120000"/>
              </a:lnSpc>
              <a:buNone/>
            </a:pPr>
            <a:r>
              <a:rPr lang="en-US" sz="1300" dirty="0">
                <a:solidFill>
                  <a:srgbClr val="5B5D61"/>
                </a:solidFill>
                <a:latin typeface="Calibri" pitchFamily="34" charset="0"/>
                <a:ea typeface="Calibri" pitchFamily="34" charset="-122"/>
                <a:cs typeface="Calibri" pitchFamily="34" charset="-120"/>
              </a:rPr>
              <a:t>It’s cheaper than ever to build — less capital is needed to reach the same milestones.</a:t>
            </a:r>
            <a:endParaRPr lang="en-US" sz="1300" dirty="0"/>
          </a:p>
        </p:txBody>
      </p:sp>
      <p:sp>
        <p:nvSpPr>
          <p:cNvPr id="12" name="Shape 10"/>
          <p:cNvSpPr/>
          <p:nvPr/>
        </p:nvSpPr>
        <p:spPr>
          <a:xfrm>
            <a:off x="548640" y="4114800"/>
            <a:ext cx="5364328" cy="1920240"/>
          </a:xfrm>
          <a:prstGeom prst="roundRect">
            <a:avLst>
              <a:gd name="adj" fmla="val 3810"/>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13" name="Shape 11"/>
          <p:cNvSpPr/>
          <p:nvPr/>
        </p:nvSpPr>
        <p:spPr>
          <a:xfrm>
            <a:off x="822960" y="4389120"/>
            <a:ext cx="128016" cy="128016"/>
          </a:xfrm>
          <a:prstGeom prst="roundRect">
            <a:avLst>
              <a:gd name="adj" fmla="val 50000"/>
            </a:avLst>
          </a:prstGeom>
          <a:solidFill>
            <a:srgbClr val="B31B1B"/>
          </a:solidFill>
          <a:ln/>
        </p:spPr>
        <p:txBody>
          <a:bodyPr/>
          <a:lstStyle/>
          <a:p>
            <a:endParaRPr lang="en-US"/>
          </a:p>
        </p:txBody>
      </p:sp>
      <p:sp>
        <p:nvSpPr>
          <p:cNvPr id="14" name="Text 12"/>
          <p:cNvSpPr txBox="1"/>
          <p:nvPr/>
        </p:nvSpPr>
        <p:spPr>
          <a:xfrm>
            <a:off x="1078992" y="4297680"/>
            <a:ext cx="4587088" cy="457200"/>
          </a:xfrm>
          <a:prstGeom prst="rect">
            <a:avLst/>
          </a:prstGeom>
          <a:noFill/>
          <a:ln/>
        </p:spPr>
        <p:txBody>
          <a:bodyPr wrap="square" lIns="0" tIns="0" rIns="0" bIns="0" rtlCol="0" anchor="ctr"/>
          <a:lstStyle/>
          <a:p>
            <a:pPr marL="0" indent="0">
              <a:buNone/>
            </a:pPr>
            <a:r>
              <a:rPr lang="en-US" sz="1550" b="1" dirty="0">
                <a:solidFill>
                  <a:srgbClr val="262626"/>
                </a:solidFill>
                <a:latin typeface="Cambria" pitchFamily="34" charset="0"/>
                <a:ea typeface="Cambria" pitchFamily="34" charset="-122"/>
                <a:cs typeface="Cambria" pitchFamily="34" charset="-120"/>
              </a:rPr>
              <a:t>Tighter VC Rounds</a:t>
            </a:r>
            <a:endParaRPr lang="en-US" sz="1550" dirty="0"/>
          </a:p>
        </p:txBody>
      </p:sp>
      <p:sp>
        <p:nvSpPr>
          <p:cNvPr id="15" name="Text 13"/>
          <p:cNvSpPr txBox="1"/>
          <p:nvPr/>
        </p:nvSpPr>
        <p:spPr>
          <a:xfrm>
            <a:off x="822960" y="4828032"/>
            <a:ext cx="4815688" cy="1005840"/>
          </a:xfrm>
          <a:prstGeom prst="rect">
            <a:avLst/>
          </a:prstGeom>
          <a:noFill/>
          <a:ln/>
        </p:spPr>
        <p:txBody>
          <a:bodyPr wrap="square" lIns="0" tIns="0" rIns="0" bIns="0" rtlCol="0" anchor="t"/>
          <a:lstStyle/>
          <a:p>
            <a:pPr marL="0" indent="0">
              <a:lnSpc>
                <a:spcPct val="120000"/>
              </a:lnSpc>
              <a:buNone/>
            </a:pPr>
            <a:r>
              <a:rPr lang="en-US" sz="1300" dirty="0">
                <a:solidFill>
                  <a:srgbClr val="5B5D61"/>
                </a:solidFill>
                <a:latin typeface="Calibri" pitchFamily="34" charset="0"/>
                <a:ea typeface="Calibri" pitchFamily="34" charset="-122"/>
                <a:cs typeface="Calibri" pitchFamily="34" charset="-120"/>
              </a:rPr>
              <a:t>Less traditional VC funding is available at the earliest stages.</a:t>
            </a:r>
            <a:endParaRPr lang="en-US" sz="1300" dirty="0"/>
          </a:p>
        </p:txBody>
      </p:sp>
      <p:sp>
        <p:nvSpPr>
          <p:cNvPr id="16" name="Shape 14"/>
          <p:cNvSpPr/>
          <p:nvPr/>
        </p:nvSpPr>
        <p:spPr>
          <a:xfrm>
            <a:off x="6278728" y="4114800"/>
            <a:ext cx="5364328" cy="1920240"/>
          </a:xfrm>
          <a:prstGeom prst="roundRect">
            <a:avLst>
              <a:gd name="adj" fmla="val 3810"/>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17" name="Shape 15"/>
          <p:cNvSpPr/>
          <p:nvPr/>
        </p:nvSpPr>
        <p:spPr>
          <a:xfrm>
            <a:off x="6553048" y="4389120"/>
            <a:ext cx="128016" cy="128016"/>
          </a:xfrm>
          <a:prstGeom prst="roundRect">
            <a:avLst>
              <a:gd name="adj" fmla="val 50000"/>
            </a:avLst>
          </a:prstGeom>
          <a:solidFill>
            <a:srgbClr val="B31B1B"/>
          </a:solidFill>
          <a:ln/>
        </p:spPr>
        <p:txBody>
          <a:bodyPr/>
          <a:lstStyle/>
          <a:p>
            <a:endParaRPr lang="en-US"/>
          </a:p>
        </p:txBody>
      </p:sp>
      <p:sp>
        <p:nvSpPr>
          <p:cNvPr id="18" name="Text 16"/>
          <p:cNvSpPr txBox="1"/>
          <p:nvPr/>
        </p:nvSpPr>
        <p:spPr>
          <a:xfrm>
            <a:off x="6809080" y="4297680"/>
            <a:ext cx="4587088" cy="457200"/>
          </a:xfrm>
          <a:prstGeom prst="rect">
            <a:avLst/>
          </a:prstGeom>
          <a:noFill/>
          <a:ln/>
        </p:spPr>
        <p:txBody>
          <a:bodyPr wrap="square" lIns="0" tIns="0" rIns="0" bIns="0" rtlCol="0" anchor="ctr"/>
          <a:lstStyle/>
          <a:p>
            <a:pPr marL="0" indent="0">
              <a:buNone/>
            </a:pPr>
            <a:r>
              <a:rPr lang="en-US" sz="1550" b="1" dirty="0">
                <a:solidFill>
                  <a:srgbClr val="262626"/>
                </a:solidFill>
                <a:latin typeface="Cambria" pitchFamily="34" charset="0"/>
                <a:ea typeface="Cambria" pitchFamily="34" charset="-122"/>
                <a:cs typeface="Cambria" pitchFamily="34" charset="-120"/>
              </a:rPr>
              <a:t>Concentration in Large Rounds</a:t>
            </a:r>
            <a:endParaRPr lang="en-US" sz="1550" dirty="0"/>
          </a:p>
        </p:txBody>
      </p:sp>
      <p:sp>
        <p:nvSpPr>
          <p:cNvPr id="19" name="Text 17"/>
          <p:cNvSpPr txBox="1"/>
          <p:nvPr/>
        </p:nvSpPr>
        <p:spPr>
          <a:xfrm>
            <a:off x="6553048" y="4828032"/>
            <a:ext cx="4815688" cy="1005840"/>
          </a:xfrm>
          <a:prstGeom prst="rect">
            <a:avLst/>
          </a:prstGeom>
          <a:noFill/>
          <a:ln/>
        </p:spPr>
        <p:txBody>
          <a:bodyPr wrap="square" lIns="0" tIns="0" rIns="0" bIns="0" rtlCol="0" anchor="t"/>
          <a:lstStyle/>
          <a:p>
            <a:pPr marL="0" indent="0">
              <a:lnSpc>
                <a:spcPct val="120000"/>
              </a:lnSpc>
              <a:buNone/>
            </a:pPr>
            <a:r>
              <a:rPr lang="en-US" sz="1300" dirty="0">
                <a:solidFill>
                  <a:srgbClr val="5B5D61"/>
                </a:solidFill>
                <a:latin typeface="Calibri" pitchFamily="34" charset="0"/>
                <a:ea typeface="Calibri" pitchFamily="34" charset="-122"/>
                <a:cs typeface="Calibri" pitchFamily="34" charset="-120"/>
              </a:rPr>
              <a:t>Funding concentrated in large, later check sizes leaves a void for early-stage startups — especially no-code and low-code ones.</a:t>
            </a:r>
            <a:endParaRPr lang="en-US" sz="1300" dirty="0"/>
          </a:p>
        </p:txBody>
      </p:sp>
      <p:sp>
        <p:nvSpPr>
          <p:cNvPr id="20" name="Text 18"/>
          <p:cNvSpPr txBox="1"/>
          <p:nvPr/>
        </p:nvSpPr>
        <p:spPr>
          <a:xfrm>
            <a:off x="548640" y="6473952"/>
            <a:ext cx="3657600" cy="274320"/>
          </a:xfrm>
          <a:prstGeom prst="rect">
            <a:avLst/>
          </a:prstGeom>
          <a:noFill/>
          <a:ln/>
        </p:spPr>
        <p:txBody>
          <a:bodyPr wrap="square" lIns="0" tIns="0" rIns="0" bIns="0" rtlCol="0" anchor="ctr"/>
          <a:lstStyle/>
          <a:p>
            <a:pPr marL="0" indent="0">
              <a:buNone/>
            </a:pPr>
            <a:r>
              <a:rPr lang="en-US" sz="900" kern="0" spc="100" dirty="0">
                <a:solidFill>
                  <a:srgbClr val="5B5D61"/>
                </a:solidFill>
                <a:latin typeface="Calibri" pitchFamily="34" charset="0"/>
                <a:ea typeface="Calibri" pitchFamily="34" charset="-122"/>
                <a:cs typeface="Calibri" pitchFamily="34" charset="-120"/>
              </a:rPr>
              <a:t>VENTURE CATALYST</a:t>
            </a:r>
            <a:endParaRPr lang="en-US" sz="900" dirty="0"/>
          </a:p>
        </p:txBody>
      </p:sp>
      <p:sp>
        <p:nvSpPr>
          <p:cNvPr id="21" name="Text 19"/>
          <p:cNvSpPr txBox="1"/>
          <p:nvPr/>
        </p:nvSpPr>
        <p:spPr>
          <a:xfrm>
            <a:off x="11094415" y="6473952"/>
            <a:ext cx="548640" cy="274320"/>
          </a:xfrm>
          <a:prstGeom prst="rect">
            <a:avLst/>
          </a:prstGeom>
          <a:noFill/>
          <a:ln/>
        </p:spPr>
        <p:txBody>
          <a:bodyPr wrap="square" lIns="0" tIns="0" rIns="0" bIns="0" rtlCol="0" anchor="ctr"/>
          <a:lstStyle/>
          <a:p>
            <a:pPr marL="0" indent="0" algn="r">
              <a:buNone/>
            </a:pPr>
            <a:r>
              <a:rPr lang="en-US" sz="900" dirty="0">
                <a:solidFill>
                  <a:srgbClr val="5B5D61"/>
                </a:solidFill>
                <a:latin typeface="Calibri" pitchFamily="34" charset="0"/>
                <a:ea typeface="Calibri" pitchFamily="34" charset="-122"/>
                <a:cs typeface="Calibri" pitchFamily="34" charset="-120"/>
              </a:rPr>
              <a:t>22</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ctr"/>
          <a:lstStyle/>
          <a:p>
            <a:pPr marL="0" indent="0">
              <a:buNone/>
            </a:pPr>
            <a:r>
              <a:rPr lang="en-US" sz="1200" b="1" kern="0" spc="200" dirty="0">
                <a:solidFill>
                  <a:srgbClr val="B31B1B"/>
                </a:solidFill>
                <a:latin typeface="Calibri" pitchFamily="34" charset="0"/>
                <a:ea typeface="Calibri" pitchFamily="34" charset="-122"/>
                <a:cs typeface="Calibri" pitchFamily="34" charset="-120"/>
              </a:rPr>
              <a:t>TEAM</a:t>
            </a:r>
            <a:endParaRPr lang="en-US" sz="1200" dirty="0"/>
          </a:p>
        </p:txBody>
      </p:sp>
      <p:sp>
        <p:nvSpPr>
          <p:cNvPr id="3" name="Text 1"/>
          <p:cNvSpPr txBox="1"/>
          <p:nvPr/>
        </p:nvSpPr>
        <p:spPr>
          <a:xfrm>
            <a:off x="548640" y="664513"/>
            <a:ext cx="11094415" cy="658368"/>
          </a:xfrm>
          <a:prstGeom prst="rect">
            <a:avLst/>
          </a:prstGeom>
          <a:noFill/>
          <a:ln/>
        </p:spPr>
        <p:txBody>
          <a:bodyPr wrap="square" lIns="0" tIns="0" rIns="0" bIns="0" rtlCol="0" anchor="t"/>
          <a:lstStyle/>
          <a:p>
            <a:pPr marL="0" indent="0">
              <a:buNone/>
            </a:pPr>
            <a:r>
              <a:rPr lang="en-US" sz="2800" b="1" dirty="0">
                <a:solidFill>
                  <a:srgbClr val="262626"/>
                </a:solidFill>
                <a:latin typeface="Cambria" pitchFamily="34" charset="0"/>
                <a:ea typeface="Cambria" pitchFamily="34" charset="-122"/>
                <a:cs typeface="Cambria" pitchFamily="34" charset="-120"/>
              </a:rPr>
              <a:t>Why I’m Building This</a:t>
            </a:r>
            <a:endParaRPr lang="en-US" sz="2800" dirty="0"/>
          </a:p>
        </p:txBody>
      </p:sp>
      <p:sp>
        <p:nvSpPr>
          <p:cNvPr id="5" name="Shape 3"/>
          <p:cNvSpPr/>
          <p:nvPr/>
        </p:nvSpPr>
        <p:spPr>
          <a:xfrm>
            <a:off x="3084548" y="1164490"/>
            <a:ext cx="8299552" cy="2146644"/>
          </a:xfrm>
          <a:prstGeom prst="roundRect">
            <a:avLst>
              <a:gd name="adj" fmla="val 3137"/>
            </a:avLst>
          </a:prstGeom>
          <a:solidFill>
            <a:srgbClr val="FBF2F1"/>
          </a:solidFill>
          <a:ln w="12700">
            <a:solidFill>
              <a:srgbClr val="E3D6D5"/>
            </a:solidFill>
            <a:prstDash val="solid"/>
          </a:ln>
        </p:spPr>
        <p:txBody>
          <a:bodyPr/>
          <a:lstStyle/>
          <a:p>
            <a:endParaRPr lang="en-US" dirty="0"/>
          </a:p>
          <a:p>
            <a:endParaRPr lang="en-US" dirty="0"/>
          </a:p>
          <a:p>
            <a:endParaRPr lang="en-US" dirty="0"/>
          </a:p>
        </p:txBody>
      </p:sp>
      <p:sp>
        <p:nvSpPr>
          <p:cNvPr id="6" name="Shape 4"/>
          <p:cNvSpPr/>
          <p:nvPr/>
        </p:nvSpPr>
        <p:spPr>
          <a:xfrm>
            <a:off x="3214734" y="1196251"/>
            <a:ext cx="502920" cy="502920"/>
          </a:xfrm>
          <a:prstGeom prst="ellipse">
            <a:avLst/>
          </a:prstGeom>
          <a:solidFill>
            <a:srgbClr val="B31B1B"/>
          </a:solidFill>
          <a:ln/>
        </p:spPr>
        <p:txBody>
          <a:bodyPr/>
          <a:lstStyle/>
          <a:p>
            <a:r>
              <a:rPr lang="en-US" b="1" dirty="0">
                <a:solidFill>
                  <a:schemeClr val="bg1"/>
                </a:solidFill>
              </a:rPr>
              <a:t>1</a:t>
            </a:r>
          </a:p>
        </p:txBody>
      </p:sp>
      <p:sp>
        <p:nvSpPr>
          <p:cNvPr id="8" name="Text 6"/>
          <p:cNvSpPr txBox="1"/>
          <p:nvPr/>
        </p:nvSpPr>
        <p:spPr>
          <a:xfrm>
            <a:off x="3754975" y="1195294"/>
            <a:ext cx="4084168" cy="457200"/>
          </a:xfrm>
          <a:prstGeom prst="rect">
            <a:avLst/>
          </a:prstGeom>
          <a:noFill/>
          <a:ln/>
        </p:spPr>
        <p:txBody>
          <a:bodyPr wrap="square" lIns="0" tIns="0" rIns="0" bIns="0" rtlCol="0" anchor="ctr"/>
          <a:lstStyle/>
          <a:p>
            <a:pPr marL="0" indent="0">
              <a:buNone/>
            </a:pPr>
            <a:r>
              <a:rPr lang="en-US" sz="1900" b="1" dirty="0">
                <a:solidFill>
                  <a:srgbClr val="262626"/>
                </a:solidFill>
                <a:latin typeface="Cambria" pitchFamily="34" charset="0"/>
                <a:ea typeface="Cambria" pitchFamily="34" charset="-122"/>
                <a:cs typeface="Cambria" pitchFamily="34" charset="-120"/>
              </a:rPr>
              <a:t>Background</a:t>
            </a:r>
            <a:endParaRPr lang="en-US" sz="1900" dirty="0"/>
          </a:p>
        </p:txBody>
      </p:sp>
      <p:sp>
        <p:nvSpPr>
          <p:cNvPr id="10" name="Shape 8"/>
          <p:cNvSpPr/>
          <p:nvPr/>
        </p:nvSpPr>
        <p:spPr>
          <a:xfrm>
            <a:off x="3108960" y="3429000"/>
            <a:ext cx="8231875" cy="2361542"/>
          </a:xfrm>
          <a:prstGeom prst="roundRect">
            <a:avLst>
              <a:gd name="adj" fmla="val 3137"/>
            </a:avLst>
          </a:prstGeom>
          <a:solidFill>
            <a:srgbClr val="FBF2F1"/>
          </a:solidFill>
          <a:ln w="12700">
            <a:solidFill>
              <a:srgbClr val="E3D6D5"/>
            </a:solidFill>
            <a:prstDash val="solid"/>
          </a:ln>
        </p:spPr>
        <p:txBody>
          <a:bodyPr/>
          <a:lstStyle/>
          <a:p>
            <a:endParaRPr lang="en-US"/>
          </a:p>
        </p:txBody>
      </p:sp>
      <p:sp>
        <p:nvSpPr>
          <p:cNvPr id="11" name="Shape 9"/>
          <p:cNvSpPr/>
          <p:nvPr/>
        </p:nvSpPr>
        <p:spPr>
          <a:xfrm>
            <a:off x="3215043" y="3441362"/>
            <a:ext cx="502920" cy="502920"/>
          </a:xfrm>
          <a:prstGeom prst="ellipse">
            <a:avLst/>
          </a:prstGeom>
          <a:solidFill>
            <a:srgbClr val="B31B1B"/>
          </a:solidFill>
          <a:ln/>
        </p:spPr>
        <p:txBody>
          <a:bodyPr/>
          <a:lstStyle/>
          <a:p>
            <a:r>
              <a:rPr lang="en-US" b="1" dirty="0">
                <a:solidFill>
                  <a:schemeClr val="bg1"/>
                </a:solidFill>
              </a:rPr>
              <a:t>2</a:t>
            </a:r>
          </a:p>
        </p:txBody>
      </p:sp>
      <p:sp>
        <p:nvSpPr>
          <p:cNvPr id="13" name="Text 11"/>
          <p:cNvSpPr txBox="1"/>
          <p:nvPr/>
        </p:nvSpPr>
        <p:spPr>
          <a:xfrm>
            <a:off x="3816596" y="3464222"/>
            <a:ext cx="4084168" cy="457200"/>
          </a:xfrm>
          <a:prstGeom prst="rect">
            <a:avLst/>
          </a:prstGeom>
          <a:noFill/>
          <a:ln/>
        </p:spPr>
        <p:txBody>
          <a:bodyPr wrap="square" lIns="0" tIns="0" rIns="0" bIns="0" rtlCol="0" anchor="ctr"/>
          <a:lstStyle/>
          <a:p>
            <a:pPr marL="0" indent="0">
              <a:buNone/>
            </a:pPr>
            <a:r>
              <a:rPr lang="en-US" sz="1900" b="1" dirty="0">
                <a:solidFill>
                  <a:srgbClr val="262626"/>
                </a:solidFill>
                <a:latin typeface="Cambria" pitchFamily="34" charset="0"/>
                <a:ea typeface="Cambria" pitchFamily="34" charset="-122"/>
                <a:cs typeface="Cambria" pitchFamily="34" charset="-120"/>
              </a:rPr>
              <a:t>Why Me</a:t>
            </a:r>
            <a:endParaRPr lang="en-US" sz="1900" dirty="0"/>
          </a:p>
        </p:txBody>
      </p:sp>
      <p:sp>
        <p:nvSpPr>
          <p:cNvPr id="14" name="Text 12"/>
          <p:cNvSpPr txBox="1"/>
          <p:nvPr/>
        </p:nvSpPr>
        <p:spPr>
          <a:xfrm>
            <a:off x="3356529" y="4020377"/>
            <a:ext cx="8071082" cy="1690198"/>
          </a:xfrm>
          <a:prstGeom prst="rect">
            <a:avLst/>
          </a:prstGeom>
          <a:noFill/>
          <a:ln/>
        </p:spPr>
        <p:txBody>
          <a:bodyPr wrap="square" lIns="0" tIns="0" rIns="0" bIns="0" rtlCol="0" anchor="t"/>
          <a:lstStyle/>
          <a:p>
            <a:pPr marL="285750" indent="-285750">
              <a:buFont typeface="Arial" panose="020B0604020202020204" pitchFamily="34" charset="0"/>
              <a:buChar char="•"/>
            </a:pPr>
            <a:r>
              <a:rPr lang="en-US" sz="1350" dirty="0"/>
              <a:t>Built and ran Startup Hours at Cornell, working directly with dozens of early-stage student founders.</a:t>
            </a:r>
          </a:p>
          <a:p>
            <a:pPr marL="285750" indent="-285750">
              <a:buFont typeface="Arial" panose="020B0604020202020204" pitchFamily="34" charset="0"/>
              <a:buChar char="•"/>
            </a:pPr>
            <a:r>
              <a:rPr lang="en-US" sz="1350" dirty="0"/>
              <a:t>Organized YC events , 1517 Fund events to build the Cornell entrepreneurship ecosystem.</a:t>
            </a:r>
          </a:p>
          <a:p>
            <a:pPr marL="285750" indent="-285750">
              <a:buFont typeface="Arial" panose="020B0604020202020204" pitchFamily="34" charset="0"/>
              <a:buChar char="•"/>
            </a:pPr>
            <a:r>
              <a:rPr lang="en-US" sz="1350" dirty="0"/>
              <a:t>Embedded in the Cornell startup ecosystem, with existing relationships across founders, alumni, and angel investors.</a:t>
            </a:r>
          </a:p>
          <a:p>
            <a:pPr marL="285750" indent="-285750">
              <a:buFont typeface="Arial" panose="020B0604020202020204" pitchFamily="34" charset="0"/>
              <a:buChar char="•"/>
            </a:pPr>
            <a:r>
              <a:rPr lang="en-US" sz="1350" dirty="0"/>
              <a:t>Partnered with with Cornell Entrepreneurship Club and Cornell Armada to </a:t>
            </a:r>
          </a:p>
          <a:p>
            <a:pPr marL="285750" indent="-285750">
              <a:buFont typeface="Arial" panose="020B0604020202020204" pitchFamily="34" charset="0"/>
              <a:buChar char="•"/>
            </a:pPr>
            <a:r>
              <a:rPr lang="en-US" sz="1350" dirty="0"/>
              <a:t>In addition to Cornell connections, I have ability to leverage ATL and GA Tech connections o scale beyond Cornell</a:t>
            </a:r>
          </a:p>
        </p:txBody>
      </p:sp>
      <p:sp>
        <p:nvSpPr>
          <p:cNvPr id="15" name="Text 13"/>
          <p:cNvSpPr txBox="1"/>
          <p:nvPr/>
        </p:nvSpPr>
        <p:spPr>
          <a:xfrm>
            <a:off x="548640" y="6473952"/>
            <a:ext cx="3657600" cy="274320"/>
          </a:xfrm>
          <a:prstGeom prst="rect">
            <a:avLst/>
          </a:prstGeom>
          <a:noFill/>
          <a:ln/>
        </p:spPr>
        <p:txBody>
          <a:bodyPr wrap="square" lIns="0" tIns="0" rIns="0" bIns="0" rtlCol="0" anchor="ctr"/>
          <a:lstStyle/>
          <a:p>
            <a:pPr marL="0" indent="0">
              <a:buNone/>
            </a:pPr>
            <a:r>
              <a:rPr lang="en-US" sz="900" kern="0" spc="100" dirty="0">
                <a:solidFill>
                  <a:srgbClr val="5B5D61"/>
                </a:solidFill>
                <a:latin typeface="Calibri" pitchFamily="34" charset="0"/>
                <a:ea typeface="Calibri" pitchFamily="34" charset="-122"/>
                <a:cs typeface="Calibri" pitchFamily="34" charset="-120"/>
              </a:rPr>
              <a:t>VENTURE CATALYST</a:t>
            </a:r>
            <a:endParaRPr lang="en-US" sz="900" dirty="0"/>
          </a:p>
        </p:txBody>
      </p:sp>
      <p:sp>
        <p:nvSpPr>
          <p:cNvPr id="16" name="Text 14"/>
          <p:cNvSpPr txBox="1"/>
          <p:nvPr/>
        </p:nvSpPr>
        <p:spPr>
          <a:xfrm>
            <a:off x="11094415" y="6473952"/>
            <a:ext cx="548640" cy="274320"/>
          </a:xfrm>
          <a:prstGeom prst="rect">
            <a:avLst/>
          </a:prstGeom>
          <a:noFill/>
          <a:ln/>
        </p:spPr>
        <p:txBody>
          <a:bodyPr wrap="square" lIns="0" tIns="0" rIns="0" bIns="0" rtlCol="0" anchor="ctr"/>
          <a:lstStyle/>
          <a:p>
            <a:pPr marL="0" indent="0" algn="r">
              <a:buNone/>
            </a:pPr>
            <a:r>
              <a:rPr lang="en-US" sz="900" dirty="0">
                <a:solidFill>
                  <a:srgbClr val="5B5D61"/>
                </a:solidFill>
                <a:latin typeface="Calibri" pitchFamily="34" charset="0"/>
                <a:ea typeface="Calibri" pitchFamily="34" charset="-122"/>
                <a:cs typeface="Calibri" pitchFamily="34" charset="-120"/>
              </a:rPr>
              <a:t>6</a:t>
            </a:r>
            <a:endParaRPr lang="en-US" sz="900" dirty="0"/>
          </a:p>
        </p:txBody>
      </p:sp>
      <p:pic>
        <p:nvPicPr>
          <p:cNvPr id="17" name="Picture Placeholder 30" descr="A person in a suit and tie&#10;&#10;AI-generated content may be incorrect.">
            <a:extLst>
              <a:ext uri="{FF2B5EF4-FFF2-40B4-BE49-F238E27FC236}">
                <a16:creationId xmlns:a16="http://schemas.microsoft.com/office/drawing/2014/main" id="{F65A04B2-6737-4D9C-EAF9-F50B10C096C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527000" y="1141630"/>
            <a:ext cx="2222100" cy="2779792"/>
          </a:xfrm>
          <a:prstGeom prst="rect">
            <a:avLst/>
          </a:prstGeom>
        </p:spPr>
      </p:pic>
      <p:pic>
        <p:nvPicPr>
          <p:cNvPr id="23" name="Picture 2" descr="Discipulus Ventures (@DiscipulusVent) / X">
            <a:extLst>
              <a:ext uri="{FF2B5EF4-FFF2-40B4-BE49-F238E27FC236}">
                <a16:creationId xmlns:a16="http://schemas.microsoft.com/office/drawing/2014/main" id="{8C4D830C-5724-ACFF-8A81-589EEAB5A5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7107" y="6062764"/>
            <a:ext cx="506263" cy="40907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Collide Capital Announces Close of $66M ...">
            <a:extLst>
              <a:ext uri="{FF2B5EF4-FFF2-40B4-BE49-F238E27FC236}">
                <a16:creationId xmlns:a16="http://schemas.microsoft.com/office/drawing/2014/main" id="{3326957F-195C-EE77-B05C-26B0E4CAB22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9311"/>
          <a:stretch/>
        </p:blipFill>
        <p:spPr bwMode="auto">
          <a:xfrm>
            <a:off x="3215043" y="6097662"/>
            <a:ext cx="1203106" cy="409073"/>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8" descr="Cornell University brand resources: accessing high-guality vector logo SVG,  brand colors, and more.">
            <a:extLst>
              <a:ext uri="{FF2B5EF4-FFF2-40B4-BE49-F238E27FC236}">
                <a16:creationId xmlns:a16="http://schemas.microsoft.com/office/drawing/2014/main" id="{BC890ECF-C93B-4921-B94F-3B610053BE3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462" t="11039" r="17642" b="10665"/>
          <a:stretch>
            <a:fillRect/>
          </a:stretch>
        </p:blipFill>
        <p:spPr bwMode="auto">
          <a:xfrm>
            <a:off x="489074" y="5882806"/>
            <a:ext cx="574589" cy="55454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0" descr="CodeBozu | LinkedIn">
            <a:extLst>
              <a:ext uri="{FF2B5EF4-FFF2-40B4-BE49-F238E27FC236}">
                <a16:creationId xmlns:a16="http://schemas.microsoft.com/office/drawing/2014/main" id="{91162D49-F862-725D-348C-34A784DC549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54004" y="6047526"/>
            <a:ext cx="389820" cy="38982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2" descr="Tourable | LinkedIn">
            <a:extLst>
              <a:ext uri="{FF2B5EF4-FFF2-40B4-BE49-F238E27FC236}">
                <a16:creationId xmlns:a16="http://schemas.microsoft.com/office/drawing/2014/main" id="{B99CF2E7-80B6-52E8-98BA-B9409E6F566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a:stretch/>
        </p:blipFill>
        <p:spPr bwMode="auto">
          <a:xfrm>
            <a:off x="9998202" y="6038033"/>
            <a:ext cx="1368304" cy="446073"/>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descr="A green text on a white background&#10;&#10;AI-generated content may be incorrect.">
            <a:extLst>
              <a:ext uri="{FF2B5EF4-FFF2-40B4-BE49-F238E27FC236}">
                <a16:creationId xmlns:a16="http://schemas.microsoft.com/office/drawing/2014/main" id="{069C65BF-1CB3-85B3-F651-1795EEFF844E}"/>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181857" y="6022406"/>
            <a:ext cx="2186234" cy="456519"/>
          </a:xfrm>
          <a:prstGeom prst="rect">
            <a:avLst/>
          </a:prstGeom>
        </p:spPr>
      </p:pic>
      <p:pic>
        <p:nvPicPr>
          <p:cNvPr id="35" name="Image 0" descr="/home/claude/work/assets/logo_arm_ada.png">
            <a:extLst>
              <a:ext uri="{FF2B5EF4-FFF2-40B4-BE49-F238E27FC236}">
                <a16:creationId xmlns:a16="http://schemas.microsoft.com/office/drawing/2014/main" id="{B19B2EB7-6560-CB4E-28D0-06C6D6848907}"/>
              </a:ext>
            </a:extLst>
          </p:cNvPr>
          <p:cNvPicPr>
            <a:picLocks noChangeAspect="1"/>
          </p:cNvPicPr>
          <p:nvPr/>
        </p:nvPicPr>
        <p:blipFill>
          <a:blip r:embed="rId9"/>
          <a:srcRect/>
          <a:stretch/>
        </p:blipFill>
        <p:spPr>
          <a:xfrm>
            <a:off x="5302328" y="6035837"/>
            <a:ext cx="1184308" cy="456519"/>
          </a:xfrm>
          <a:prstGeom prst="rect">
            <a:avLst/>
          </a:prstGeom>
        </p:spPr>
      </p:pic>
      <p:sp>
        <p:nvSpPr>
          <p:cNvPr id="37" name="Text 12">
            <a:extLst>
              <a:ext uri="{FF2B5EF4-FFF2-40B4-BE49-F238E27FC236}">
                <a16:creationId xmlns:a16="http://schemas.microsoft.com/office/drawing/2014/main" id="{16B02098-2541-B787-2BD0-A142ED4D1EBB}"/>
              </a:ext>
            </a:extLst>
          </p:cNvPr>
          <p:cNvSpPr txBox="1"/>
          <p:nvPr/>
        </p:nvSpPr>
        <p:spPr>
          <a:xfrm>
            <a:off x="3374122" y="1799472"/>
            <a:ext cx="7881742" cy="1504773"/>
          </a:xfrm>
          <a:prstGeom prst="rect">
            <a:avLst/>
          </a:prstGeom>
          <a:noFill/>
          <a:ln/>
        </p:spPr>
        <p:txBody>
          <a:bodyPr wrap="square" lIns="0" tIns="0" rIns="0" bIns="0" rtlCol="0" anchor="t"/>
          <a:lstStyle/>
          <a:p>
            <a:pPr marL="285750" indent="-285750">
              <a:buFont typeface="Arial" panose="020B0604020202020204" pitchFamily="34" charset="0"/>
              <a:buChar char="•"/>
            </a:pPr>
            <a:r>
              <a:rPr lang="en-US" sz="1350" dirty="0"/>
              <a:t>Cornell University- Charles H. Dyson School of Applied Economics and Management </a:t>
            </a:r>
          </a:p>
          <a:p>
            <a:pPr marL="285750" indent="-285750">
              <a:buFont typeface="Arial" panose="020B0604020202020204" pitchFamily="34" charset="0"/>
              <a:buChar char="•"/>
            </a:pPr>
            <a:r>
              <a:rPr lang="en-US" sz="1350" dirty="0"/>
              <a:t>Associate at EY-Parthenon focused on Transactions and Corporate Finance</a:t>
            </a:r>
          </a:p>
          <a:p>
            <a:pPr marL="285750" indent="-285750">
              <a:buFont typeface="Arial" panose="020B0604020202020204" pitchFamily="34" charset="0"/>
              <a:buChar char="•"/>
            </a:pPr>
            <a:r>
              <a:rPr lang="en-US" sz="1350" dirty="0"/>
              <a:t>E-Board Member of Cornellians in VC</a:t>
            </a:r>
          </a:p>
          <a:p>
            <a:pPr marL="285750" indent="-285750">
              <a:buFont typeface="Arial" panose="020B0604020202020204" pitchFamily="34" charset="0"/>
              <a:buChar char="•"/>
            </a:pPr>
            <a:r>
              <a:rPr lang="en-US" sz="1350" dirty="0"/>
              <a:t>Campus Scout at Collide Capital</a:t>
            </a:r>
          </a:p>
          <a:p>
            <a:pPr marL="285750" indent="-285750">
              <a:buFont typeface="Arial" panose="020B0604020202020204" pitchFamily="34" charset="0"/>
              <a:buChar char="•"/>
            </a:pPr>
            <a:r>
              <a:rPr lang="en-US" sz="1350" dirty="0"/>
              <a:t>Venture Scout at </a:t>
            </a:r>
            <a:r>
              <a:rPr lang="en-US" sz="1350" dirty="0" err="1"/>
              <a:t>Discipulus</a:t>
            </a:r>
            <a:r>
              <a:rPr lang="en-US" sz="1350" dirty="0"/>
              <a:t> Ventures</a:t>
            </a:r>
          </a:p>
          <a:p>
            <a:pPr marL="285750" indent="-285750">
              <a:buFont typeface="Arial" panose="020B0604020202020204" pitchFamily="34" charset="0"/>
              <a:buChar char="•"/>
            </a:pPr>
            <a:r>
              <a:rPr lang="en-US" sz="1350" dirty="0"/>
              <a:t>Associate at Gorges Ventures </a:t>
            </a:r>
          </a:p>
          <a:p>
            <a:pPr marL="285750" indent="-285750">
              <a:buFont typeface="Arial" panose="020B0604020202020204" pitchFamily="34" charset="0"/>
              <a:buChar char="•"/>
            </a:pPr>
            <a:r>
              <a:rPr lang="en-US" sz="1350" dirty="0"/>
              <a:t>President of Ventures Accelerated and Vice President of Cornell Entrepreneurship Club</a:t>
            </a:r>
          </a:p>
        </p:txBody>
      </p:sp>
      <p:pic>
        <p:nvPicPr>
          <p:cNvPr id="38" name="Picture 37" descr="EY Parthenon Logo PNG Vector SVG (4.53 KB) Free Download">
            <a:extLst>
              <a:ext uri="{FF2B5EF4-FFF2-40B4-BE49-F238E27FC236}">
                <a16:creationId xmlns:a16="http://schemas.microsoft.com/office/drawing/2014/main" id="{1DED5C51-C565-8BC9-822E-ACB92430E1A8}"/>
              </a:ext>
            </a:extLst>
          </p:cNvPr>
          <p:cNvPicPr>
            <a:picLocks noChangeAspect="1"/>
          </p:cNvPicPr>
          <p:nvPr/>
        </p:nvPicPr>
        <p:blipFill>
          <a:blip r:embed="rId10"/>
          <a:stretch>
            <a:fillRect/>
          </a:stretch>
        </p:blipFill>
        <p:spPr>
          <a:xfrm>
            <a:off x="1220226" y="5900461"/>
            <a:ext cx="1846728" cy="487318"/>
          </a:xfrm>
          <a:prstGeom prst="rect">
            <a:avLst/>
          </a:prstGeom>
        </p:spPr>
      </p:pic>
      <p:pic>
        <p:nvPicPr>
          <p:cNvPr id="40" name="Picture 39">
            <a:extLst>
              <a:ext uri="{FF2B5EF4-FFF2-40B4-BE49-F238E27FC236}">
                <a16:creationId xmlns:a16="http://schemas.microsoft.com/office/drawing/2014/main" id="{7811AA85-5029-527F-5D10-8C97951DF71D}"/>
              </a:ext>
            </a:extLst>
          </p:cNvPr>
          <p:cNvPicPr>
            <a:picLocks noChangeAspect="1"/>
          </p:cNvPicPr>
          <p:nvPr/>
        </p:nvPicPr>
        <p:blipFill>
          <a:blip r:embed="rId11"/>
          <a:srcRect l="28739" t="24840" r="14412" b="14776"/>
          <a:stretch>
            <a:fillRect/>
          </a:stretch>
        </p:blipFill>
        <p:spPr>
          <a:xfrm>
            <a:off x="6623904" y="6047526"/>
            <a:ext cx="472040" cy="423121"/>
          </a:xfrm>
          <a:prstGeom prst="rect">
            <a:avLst/>
          </a:prstGeom>
        </p:spPr>
      </p:pic>
      <p:sp>
        <p:nvSpPr>
          <p:cNvPr id="41" name="Rectangle 40">
            <a:extLst>
              <a:ext uri="{FF2B5EF4-FFF2-40B4-BE49-F238E27FC236}">
                <a16:creationId xmlns:a16="http://schemas.microsoft.com/office/drawing/2014/main" id="{560A7F35-1E8C-4B63-A7B8-827B2FEE443D}"/>
              </a:ext>
            </a:extLst>
          </p:cNvPr>
          <p:cNvSpPr/>
          <p:nvPr/>
        </p:nvSpPr>
        <p:spPr>
          <a:xfrm>
            <a:off x="532464" y="3948219"/>
            <a:ext cx="2222100" cy="1866070"/>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A0E81217-BF7D-F342-7678-858F38656782}"/>
              </a:ext>
            </a:extLst>
          </p:cNvPr>
          <p:cNvSpPr txBox="1"/>
          <p:nvPr/>
        </p:nvSpPr>
        <p:spPr>
          <a:xfrm>
            <a:off x="532464" y="3991446"/>
            <a:ext cx="2216636" cy="1754326"/>
          </a:xfrm>
          <a:prstGeom prst="rect">
            <a:avLst/>
          </a:prstGeom>
          <a:noFill/>
        </p:spPr>
        <p:txBody>
          <a:bodyPr wrap="square" rtlCol="0">
            <a:spAutoFit/>
          </a:bodyPr>
          <a:lstStyle/>
          <a:p>
            <a:r>
              <a:rPr lang="en-US" sz="1350" dirty="0"/>
              <a:t>“As a student founder and running organizations to support founders, I saw the gap in in funding for early-stage student entrepreneurs their limited access capital inspiring me develop Venture Catalyst.”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ctr"/>
          <a:lstStyle/>
          <a:p>
            <a:pPr marL="0" indent="0">
              <a:buNone/>
            </a:pPr>
            <a:r>
              <a:rPr lang="en-US" sz="1200" b="1" kern="0" spc="200" dirty="0">
                <a:solidFill>
                  <a:srgbClr val="B31B1B"/>
                </a:solidFill>
                <a:latin typeface="Calibri" pitchFamily="34" charset="0"/>
                <a:ea typeface="Calibri" pitchFamily="34" charset="-122"/>
                <a:cs typeface="Calibri" pitchFamily="34" charset="-120"/>
              </a:rPr>
              <a:t>TEAM</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t"/>
          <a:lstStyle/>
          <a:p>
            <a:pPr marL="0" indent="0">
              <a:buNone/>
            </a:pPr>
            <a:r>
              <a:rPr lang="en-US" sz="2800" b="1" dirty="0">
                <a:solidFill>
                  <a:srgbClr val="262626"/>
                </a:solidFill>
                <a:latin typeface="Cambria" pitchFamily="34" charset="0"/>
                <a:ea typeface="Cambria" pitchFamily="34" charset="-122"/>
                <a:cs typeface="Cambria" pitchFamily="34" charset="-120"/>
              </a:rPr>
              <a:t>Advisors</a:t>
            </a:r>
            <a:endParaRPr lang="en-US" sz="2800" dirty="0"/>
          </a:p>
        </p:txBody>
      </p:sp>
      <p:sp>
        <p:nvSpPr>
          <p:cNvPr id="4" name="Shape 2"/>
          <p:cNvSpPr/>
          <p:nvPr/>
        </p:nvSpPr>
        <p:spPr>
          <a:xfrm>
            <a:off x="595834" y="1383399"/>
            <a:ext cx="4489409" cy="4495308"/>
          </a:xfrm>
          <a:prstGeom prst="roundRect">
            <a:avLst>
              <a:gd name="adj" fmla="val 2581"/>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7" name="Text 5"/>
          <p:cNvSpPr txBox="1"/>
          <p:nvPr/>
        </p:nvSpPr>
        <p:spPr>
          <a:xfrm>
            <a:off x="660728" y="3973215"/>
            <a:ext cx="4312427" cy="1790454"/>
          </a:xfrm>
          <a:prstGeom prst="rect">
            <a:avLst/>
          </a:prstGeom>
          <a:noFill/>
          <a:ln/>
        </p:spPr>
        <p:txBody>
          <a:bodyPr wrap="square" lIns="0" tIns="0" rIns="0" bIns="0" rtlCol="0" anchor="ctr"/>
          <a:lstStyle/>
          <a:p>
            <a:endParaRPr lang="en-US" sz="1600" dirty="0">
              <a:solidFill>
                <a:schemeClr val="bg2">
                  <a:lumMod val="10000"/>
                </a:schemeClr>
              </a:solidFill>
            </a:endParaRPr>
          </a:p>
          <a:p>
            <a:r>
              <a:rPr lang="en-US" sz="1600" dirty="0">
                <a:solidFill>
                  <a:schemeClr val="bg2">
                    <a:lumMod val="10000"/>
                  </a:schemeClr>
                </a:solidFill>
              </a:rPr>
              <a:t>Professor, Cornell University </a:t>
            </a:r>
          </a:p>
          <a:p>
            <a:endParaRPr lang="en-US" sz="1600" dirty="0">
              <a:solidFill>
                <a:schemeClr val="bg2">
                  <a:lumMod val="10000"/>
                </a:schemeClr>
              </a:solidFill>
            </a:endParaRPr>
          </a:p>
          <a:p>
            <a:r>
              <a:rPr lang="en-US" sz="1600" dirty="0">
                <a:solidFill>
                  <a:schemeClr val="bg2">
                    <a:lumMod val="10000"/>
                  </a:schemeClr>
                </a:solidFill>
              </a:rPr>
              <a:t>Former Head of Economics, Homebase</a:t>
            </a:r>
          </a:p>
          <a:p>
            <a:endParaRPr lang="en-US" sz="1600" dirty="0">
              <a:solidFill>
                <a:schemeClr val="bg2">
                  <a:lumMod val="10000"/>
                </a:schemeClr>
              </a:solidFill>
            </a:endParaRPr>
          </a:p>
          <a:p>
            <a:r>
              <a:rPr lang="en-US" sz="1600" dirty="0">
                <a:solidFill>
                  <a:schemeClr val="bg2">
                    <a:lumMod val="10000"/>
                  </a:schemeClr>
                </a:solidFill>
              </a:rPr>
              <a:t>Startup Advisor</a:t>
            </a:r>
          </a:p>
          <a:p>
            <a:endParaRPr lang="en-US" sz="1600" dirty="0">
              <a:solidFill>
                <a:schemeClr val="bg2">
                  <a:lumMod val="10000"/>
                </a:schemeClr>
              </a:solidFill>
            </a:endParaRPr>
          </a:p>
          <a:p>
            <a:endParaRPr lang="en-US" sz="1450" dirty="0">
              <a:solidFill>
                <a:srgbClr val="5B5D61"/>
              </a:solidFill>
              <a:latin typeface="Calibri" pitchFamily="34" charset="0"/>
              <a:ea typeface="Calibri" pitchFamily="34" charset="-122"/>
              <a:cs typeface="Calibri" pitchFamily="34" charset="-120"/>
            </a:endParaRPr>
          </a:p>
        </p:txBody>
      </p:sp>
      <p:sp>
        <p:nvSpPr>
          <p:cNvPr id="12" name="Text 10"/>
          <p:cNvSpPr txBox="1"/>
          <p:nvPr/>
        </p:nvSpPr>
        <p:spPr>
          <a:xfrm>
            <a:off x="548640" y="6473952"/>
            <a:ext cx="3657600" cy="274320"/>
          </a:xfrm>
          <a:prstGeom prst="rect">
            <a:avLst/>
          </a:prstGeom>
          <a:noFill/>
          <a:ln/>
        </p:spPr>
        <p:txBody>
          <a:bodyPr wrap="square" lIns="0" tIns="0" rIns="0" bIns="0" rtlCol="0" anchor="ctr"/>
          <a:lstStyle/>
          <a:p>
            <a:pPr marL="0" indent="0">
              <a:buNone/>
            </a:pPr>
            <a:r>
              <a:rPr lang="en-US" sz="900" kern="0" spc="100" dirty="0">
                <a:solidFill>
                  <a:srgbClr val="5B5D61"/>
                </a:solidFill>
                <a:latin typeface="Calibri" pitchFamily="34" charset="0"/>
                <a:ea typeface="Calibri" pitchFamily="34" charset="-122"/>
                <a:cs typeface="Calibri" pitchFamily="34" charset="-120"/>
              </a:rPr>
              <a:t>VENTURE CATALYST</a:t>
            </a:r>
            <a:endParaRPr lang="en-US" sz="900" dirty="0"/>
          </a:p>
        </p:txBody>
      </p:sp>
      <p:sp>
        <p:nvSpPr>
          <p:cNvPr id="13" name="Text 11"/>
          <p:cNvSpPr txBox="1"/>
          <p:nvPr/>
        </p:nvSpPr>
        <p:spPr>
          <a:xfrm>
            <a:off x="11094415" y="6473952"/>
            <a:ext cx="548640" cy="274320"/>
          </a:xfrm>
          <a:prstGeom prst="rect">
            <a:avLst/>
          </a:prstGeom>
          <a:noFill/>
          <a:ln/>
        </p:spPr>
        <p:txBody>
          <a:bodyPr wrap="square" lIns="0" tIns="0" rIns="0" bIns="0" rtlCol="0" anchor="ctr"/>
          <a:lstStyle/>
          <a:p>
            <a:pPr marL="0" indent="0" algn="r">
              <a:buNone/>
            </a:pPr>
            <a:r>
              <a:rPr lang="en-US" sz="900" dirty="0">
                <a:solidFill>
                  <a:srgbClr val="5B5D61"/>
                </a:solidFill>
                <a:latin typeface="Calibri" pitchFamily="34" charset="0"/>
                <a:ea typeface="Calibri" pitchFamily="34" charset="-122"/>
                <a:cs typeface="Calibri" pitchFamily="34" charset="-120"/>
              </a:rPr>
              <a:t>7</a:t>
            </a:r>
            <a:endParaRPr lang="en-US" sz="900" dirty="0"/>
          </a:p>
        </p:txBody>
      </p:sp>
      <p:pic>
        <p:nvPicPr>
          <p:cNvPr id="16" name="Picture 15" descr="Jason Greenberg- Cornell SC Johnson College of Business">
            <a:extLst>
              <a:ext uri="{FF2B5EF4-FFF2-40B4-BE49-F238E27FC236}">
                <a16:creationId xmlns:a16="http://schemas.microsoft.com/office/drawing/2014/main" id="{898489F0-3ED6-1A3A-9B48-DC1D2AAB23AB}"/>
              </a:ext>
            </a:extLst>
          </p:cNvPr>
          <p:cNvPicPr>
            <a:picLocks noChangeAspect="1"/>
          </p:cNvPicPr>
          <p:nvPr/>
        </p:nvPicPr>
        <p:blipFill>
          <a:blip r:embed="rId2"/>
          <a:srcRect l="23794" r="14580"/>
          <a:stretch>
            <a:fillRect/>
          </a:stretch>
        </p:blipFill>
        <p:spPr>
          <a:xfrm>
            <a:off x="1604625" y="1468612"/>
            <a:ext cx="2208884" cy="238956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04EFB-4CEB-D840-4F31-0B47CFE058B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CAE93AF-6B71-AA63-F8EF-2CFEC91FB87D}"/>
              </a:ext>
            </a:extLst>
          </p:cNvPr>
          <p:cNvSpPr txBox="1"/>
          <p:nvPr/>
        </p:nvSpPr>
        <p:spPr>
          <a:xfrm>
            <a:off x="548640" y="384048"/>
            <a:ext cx="11094415" cy="274320"/>
          </a:xfrm>
          <a:prstGeom prst="rect">
            <a:avLst/>
          </a:prstGeom>
          <a:noFill/>
          <a:ln/>
        </p:spPr>
        <p:txBody>
          <a:bodyPr wrap="square" lIns="0" tIns="0" rIns="0" bIns="0" rtlCol="0" anchor="ctr"/>
          <a:lstStyle/>
          <a:p>
            <a:pPr marL="0" indent="0">
              <a:buNone/>
            </a:pPr>
            <a:r>
              <a:rPr lang="en-US" sz="1200" b="1" kern="0" spc="200" dirty="0">
                <a:solidFill>
                  <a:srgbClr val="B31B1B"/>
                </a:solidFill>
                <a:latin typeface="Calibri" pitchFamily="34" charset="0"/>
                <a:ea typeface="Calibri" pitchFamily="34" charset="-122"/>
                <a:cs typeface="Calibri" pitchFamily="34" charset="-120"/>
              </a:rPr>
              <a:t>MODEL</a:t>
            </a:r>
            <a:endParaRPr lang="en-US" sz="1200" dirty="0"/>
          </a:p>
        </p:txBody>
      </p:sp>
      <p:sp>
        <p:nvSpPr>
          <p:cNvPr id="3" name="Text 1">
            <a:extLst>
              <a:ext uri="{FF2B5EF4-FFF2-40B4-BE49-F238E27FC236}">
                <a16:creationId xmlns:a16="http://schemas.microsoft.com/office/drawing/2014/main" id="{08D44F95-A283-6BC4-4066-A8848B38E01F}"/>
              </a:ext>
            </a:extLst>
          </p:cNvPr>
          <p:cNvSpPr txBox="1"/>
          <p:nvPr/>
        </p:nvSpPr>
        <p:spPr>
          <a:xfrm>
            <a:off x="548640" y="658368"/>
            <a:ext cx="11094415" cy="658368"/>
          </a:xfrm>
          <a:prstGeom prst="rect">
            <a:avLst/>
          </a:prstGeom>
          <a:noFill/>
          <a:ln/>
        </p:spPr>
        <p:txBody>
          <a:bodyPr wrap="square" lIns="0" tIns="0" rIns="0" bIns="0" rtlCol="0" anchor="t"/>
          <a:lstStyle/>
          <a:p>
            <a:pPr marL="0" indent="0">
              <a:buNone/>
            </a:pPr>
            <a:r>
              <a:rPr lang="en-US" sz="2800" b="1" dirty="0">
                <a:solidFill>
                  <a:srgbClr val="262626"/>
                </a:solidFill>
                <a:latin typeface="Cambria" pitchFamily="34" charset="0"/>
                <a:ea typeface="Cambria" pitchFamily="34" charset="-122"/>
                <a:cs typeface="Cambria" pitchFamily="34" charset="-120"/>
              </a:rPr>
              <a:t>Venture Catalyst can combine our core thesis with several key market trends to build a unique concept.</a:t>
            </a:r>
            <a:endParaRPr lang="en-US" sz="2800" dirty="0"/>
          </a:p>
        </p:txBody>
      </p:sp>
      <p:sp>
        <p:nvSpPr>
          <p:cNvPr id="4" name="Shape 2">
            <a:extLst>
              <a:ext uri="{FF2B5EF4-FFF2-40B4-BE49-F238E27FC236}">
                <a16:creationId xmlns:a16="http://schemas.microsoft.com/office/drawing/2014/main" id="{D6E62C6F-5934-53A8-C3C1-9AD3BEEEE723}"/>
              </a:ext>
            </a:extLst>
          </p:cNvPr>
          <p:cNvSpPr/>
          <p:nvPr/>
        </p:nvSpPr>
        <p:spPr>
          <a:xfrm>
            <a:off x="548640" y="1828800"/>
            <a:ext cx="5364328" cy="1920240"/>
          </a:xfrm>
          <a:prstGeom prst="roundRect">
            <a:avLst>
              <a:gd name="adj" fmla="val 3810"/>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5" name="Shape 3">
            <a:extLst>
              <a:ext uri="{FF2B5EF4-FFF2-40B4-BE49-F238E27FC236}">
                <a16:creationId xmlns:a16="http://schemas.microsoft.com/office/drawing/2014/main" id="{CB653E39-B814-7FC7-9E51-DBB9EAFE1FD5}"/>
              </a:ext>
            </a:extLst>
          </p:cNvPr>
          <p:cNvSpPr/>
          <p:nvPr/>
        </p:nvSpPr>
        <p:spPr>
          <a:xfrm>
            <a:off x="822960" y="2103120"/>
            <a:ext cx="128016" cy="128016"/>
          </a:xfrm>
          <a:prstGeom prst="roundRect">
            <a:avLst>
              <a:gd name="adj" fmla="val 50000"/>
            </a:avLst>
          </a:prstGeom>
          <a:solidFill>
            <a:srgbClr val="B31B1B"/>
          </a:solidFill>
          <a:ln/>
        </p:spPr>
        <p:txBody>
          <a:bodyPr/>
          <a:lstStyle/>
          <a:p>
            <a:endParaRPr lang="en-US"/>
          </a:p>
        </p:txBody>
      </p:sp>
      <p:sp>
        <p:nvSpPr>
          <p:cNvPr id="6" name="Text 4">
            <a:extLst>
              <a:ext uri="{FF2B5EF4-FFF2-40B4-BE49-F238E27FC236}">
                <a16:creationId xmlns:a16="http://schemas.microsoft.com/office/drawing/2014/main" id="{45A16F4D-EE74-2098-6E0C-3E16B3D2C921}"/>
              </a:ext>
            </a:extLst>
          </p:cNvPr>
          <p:cNvSpPr txBox="1"/>
          <p:nvPr/>
        </p:nvSpPr>
        <p:spPr>
          <a:xfrm>
            <a:off x="1078992" y="2011680"/>
            <a:ext cx="4587088" cy="457200"/>
          </a:xfrm>
          <a:prstGeom prst="rect">
            <a:avLst/>
          </a:prstGeom>
          <a:noFill/>
          <a:ln/>
        </p:spPr>
        <p:txBody>
          <a:bodyPr wrap="square" lIns="0" tIns="0" rIns="0" bIns="0" rtlCol="0" anchor="ctr"/>
          <a:lstStyle/>
          <a:p>
            <a:pPr marL="0" indent="0">
              <a:buNone/>
            </a:pPr>
            <a:r>
              <a:rPr lang="en-US" sz="1550" b="1" dirty="0">
                <a:solidFill>
                  <a:srgbClr val="262626"/>
                </a:solidFill>
                <a:latin typeface="Cambria" pitchFamily="34" charset="0"/>
                <a:ea typeface="Cambria" pitchFamily="34" charset="-122"/>
                <a:cs typeface="Cambria" pitchFamily="34" charset="-120"/>
              </a:rPr>
              <a:t>Typical college startups</a:t>
            </a:r>
            <a:endParaRPr lang="en-US" sz="1550" dirty="0"/>
          </a:p>
        </p:txBody>
      </p:sp>
      <p:sp>
        <p:nvSpPr>
          <p:cNvPr id="7" name="Text 5">
            <a:extLst>
              <a:ext uri="{FF2B5EF4-FFF2-40B4-BE49-F238E27FC236}">
                <a16:creationId xmlns:a16="http://schemas.microsoft.com/office/drawing/2014/main" id="{5D433AE3-8031-4A11-D699-D484DA58FBE8}"/>
              </a:ext>
            </a:extLst>
          </p:cNvPr>
          <p:cNvSpPr txBox="1"/>
          <p:nvPr/>
        </p:nvSpPr>
        <p:spPr>
          <a:xfrm>
            <a:off x="822960" y="2542032"/>
            <a:ext cx="4815688" cy="1005840"/>
          </a:xfrm>
          <a:prstGeom prst="rect">
            <a:avLst/>
          </a:prstGeom>
          <a:noFill/>
          <a:ln/>
        </p:spPr>
        <p:txBody>
          <a:bodyPr wrap="square" lIns="0" tIns="0" rIns="0" bIns="0" rtlCol="0" anchor="t"/>
          <a:lstStyle/>
          <a:p>
            <a:pPr marL="0" indent="0">
              <a:lnSpc>
                <a:spcPct val="120000"/>
              </a:lnSpc>
              <a:buNone/>
            </a:pPr>
            <a:r>
              <a:rPr lang="en-US" sz="1300" dirty="0"/>
              <a:t>Student founders offer significant potential and a demonstrated need for capital while being overlooked by traditional venture capital. </a:t>
            </a:r>
          </a:p>
        </p:txBody>
      </p:sp>
      <p:sp>
        <p:nvSpPr>
          <p:cNvPr id="8" name="Shape 6">
            <a:extLst>
              <a:ext uri="{FF2B5EF4-FFF2-40B4-BE49-F238E27FC236}">
                <a16:creationId xmlns:a16="http://schemas.microsoft.com/office/drawing/2014/main" id="{09CFB178-3BE8-7518-77F5-83374386A48E}"/>
              </a:ext>
            </a:extLst>
          </p:cNvPr>
          <p:cNvSpPr/>
          <p:nvPr/>
        </p:nvSpPr>
        <p:spPr>
          <a:xfrm>
            <a:off x="6278728" y="1828800"/>
            <a:ext cx="5364328" cy="1920240"/>
          </a:xfrm>
          <a:prstGeom prst="roundRect">
            <a:avLst>
              <a:gd name="adj" fmla="val 3810"/>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9" name="Shape 7">
            <a:extLst>
              <a:ext uri="{FF2B5EF4-FFF2-40B4-BE49-F238E27FC236}">
                <a16:creationId xmlns:a16="http://schemas.microsoft.com/office/drawing/2014/main" id="{79CDFF13-C53B-F474-FEC2-02D3E77986F7}"/>
              </a:ext>
            </a:extLst>
          </p:cNvPr>
          <p:cNvSpPr/>
          <p:nvPr/>
        </p:nvSpPr>
        <p:spPr>
          <a:xfrm>
            <a:off x="6553048" y="2103120"/>
            <a:ext cx="128016" cy="128016"/>
          </a:xfrm>
          <a:prstGeom prst="roundRect">
            <a:avLst>
              <a:gd name="adj" fmla="val 50000"/>
            </a:avLst>
          </a:prstGeom>
          <a:solidFill>
            <a:srgbClr val="B31B1B"/>
          </a:solidFill>
          <a:ln/>
        </p:spPr>
        <p:txBody>
          <a:bodyPr/>
          <a:lstStyle/>
          <a:p>
            <a:endParaRPr lang="en-US"/>
          </a:p>
        </p:txBody>
      </p:sp>
      <p:sp>
        <p:nvSpPr>
          <p:cNvPr id="10" name="Text 8">
            <a:extLst>
              <a:ext uri="{FF2B5EF4-FFF2-40B4-BE49-F238E27FC236}">
                <a16:creationId xmlns:a16="http://schemas.microsoft.com/office/drawing/2014/main" id="{94DA6EDE-95A0-16E6-3687-836884B5D1F0}"/>
              </a:ext>
            </a:extLst>
          </p:cNvPr>
          <p:cNvSpPr txBox="1"/>
          <p:nvPr/>
        </p:nvSpPr>
        <p:spPr>
          <a:xfrm>
            <a:off x="6809080" y="2011680"/>
            <a:ext cx="4587088" cy="457200"/>
          </a:xfrm>
          <a:prstGeom prst="rect">
            <a:avLst/>
          </a:prstGeom>
          <a:noFill/>
          <a:ln/>
        </p:spPr>
        <p:txBody>
          <a:bodyPr wrap="square" lIns="0" tIns="0" rIns="0" bIns="0" rtlCol="0" anchor="ctr"/>
          <a:lstStyle/>
          <a:p>
            <a:pPr marL="0" indent="0">
              <a:buNone/>
            </a:pPr>
            <a:r>
              <a:rPr lang="en-US" sz="1550" b="1" dirty="0">
                <a:solidFill>
                  <a:srgbClr val="262626"/>
                </a:solidFill>
                <a:latin typeface="Cambria" pitchFamily="34" charset="0"/>
                <a:ea typeface="Cambria" pitchFamily="34" charset="-122"/>
                <a:cs typeface="Cambria" pitchFamily="34" charset="-120"/>
              </a:rPr>
              <a:t>Pre-Accelerator and Before Pre-Seed</a:t>
            </a:r>
            <a:endParaRPr lang="en-US" sz="1550" dirty="0"/>
          </a:p>
        </p:txBody>
      </p:sp>
      <p:sp>
        <p:nvSpPr>
          <p:cNvPr id="11" name="Text 9">
            <a:extLst>
              <a:ext uri="{FF2B5EF4-FFF2-40B4-BE49-F238E27FC236}">
                <a16:creationId xmlns:a16="http://schemas.microsoft.com/office/drawing/2014/main" id="{C965C28A-5BF2-BE65-F14E-FA3B7187CC6C}"/>
              </a:ext>
            </a:extLst>
          </p:cNvPr>
          <p:cNvSpPr txBox="1"/>
          <p:nvPr/>
        </p:nvSpPr>
        <p:spPr>
          <a:xfrm>
            <a:off x="6553048" y="2470912"/>
            <a:ext cx="4815688" cy="1005840"/>
          </a:xfrm>
          <a:prstGeom prst="rect">
            <a:avLst/>
          </a:prstGeom>
          <a:noFill/>
          <a:ln/>
        </p:spPr>
        <p:txBody>
          <a:bodyPr wrap="square" lIns="0" tIns="0" rIns="0" bIns="0" rtlCol="0" anchor="t"/>
          <a:lstStyle/>
          <a:p>
            <a:pPr marL="0" indent="0">
              <a:lnSpc>
                <a:spcPct val="120000"/>
              </a:lnSpc>
              <a:buNone/>
            </a:pPr>
            <a:r>
              <a:rPr lang="en-US" sz="1300" dirty="0"/>
              <a:t>The opportunity to invest in a startup as the first money on the cap-table and benefit from future upside that is no longer available when a startup completes an accelerator.</a:t>
            </a:r>
          </a:p>
        </p:txBody>
      </p:sp>
      <p:sp>
        <p:nvSpPr>
          <p:cNvPr id="12" name="Shape 10">
            <a:extLst>
              <a:ext uri="{FF2B5EF4-FFF2-40B4-BE49-F238E27FC236}">
                <a16:creationId xmlns:a16="http://schemas.microsoft.com/office/drawing/2014/main" id="{277F9F4E-5852-BF72-DD81-0B52EB0B6EFB}"/>
              </a:ext>
            </a:extLst>
          </p:cNvPr>
          <p:cNvSpPr/>
          <p:nvPr/>
        </p:nvSpPr>
        <p:spPr>
          <a:xfrm>
            <a:off x="548640" y="4114800"/>
            <a:ext cx="5364328" cy="1920240"/>
          </a:xfrm>
          <a:prstGeom prst="roundRect">
            <a:avLst>
              <a:gd name="adj" fmla="val 3810"/>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13" name="Shape 11">
            <a:extLst>
              <a:ext uri="{FF2B5EF4-FFF2-40B4-BE49-F238E27FC236}">
                <a16:creationId xmlns:a16="http://schemas.microsoft.com/office/drawing/2014/main" id="{8317E421-1BAD-8841-3F1B-E95823367A2F}"/>
              </a:ext>
            </a:extLst>
          </p:cNvPr>
          <p:cNvSpPr/>
          <p:nvPr/>
        </p:nvSpPr>
        <p:spPr>
          <a:xfrm>
            <a:off x="822960" y="4389120"/>
            <a:ext cx="128016" cy="128016"/>
          </a:xfrm>
          <a:prstGeom prst="roundRect">
            <a:avLst>
              <a:gd name="adj" fmla="val 50000"/>
            </a:avLst>
          </a:prstGeom>
          <a:solidFill>
            <a:srgbClr val="B31B1B"/>
          </a:solidFill>
          <a:ln/>
        </p:spPr>
        <p:txBody>
          <a:bodyPr/>
          <a:lstStyle/>
          <a:p>
            <a:endParaRPr lang="en-US"/>
          </a:p>
        </p:txBody>
      </p:sp>
      <p:sp>
        <p:nvSpPr>
          <p:cNvPr id="14" name="Text 12">
            <a:extLst>
              <a:ext uri="{FF2B5EF4-FFF2-40B4-BE49-F238E27FC236}">
                <a16:creationId xmlns:a16="http://schemas.microsoft.com/office/drawing/2014/main" id="{CA545637-CCE1-7912-5D23-B877EABC615F}"/>
              </a:ext>
            </a:extLst>
          </p:cNvPr>
          <p:cNvSpPr txBox="1"/>
          <p:nvPr/>
        </p:nvSpPr>
        <p:spPr>
          <a:xfrm>
            <a:off x="1078992" y="4297680"/>
            <a:ext cx="4587088" cy="457200"/>
          </a:xfrm>
          <a:prstGeom prst="rect">
            <a:avLst/>
          </a:prstGeom>
          <a:noFill/>
          <a:ln/>
        </p:spPr>
        <p:txBody>
          <a:bodyPr wrap="square" lIns="0" tIns="0" rIns="0" bIns="0" rtlCol="0" anchor="ctr"/>
          <a:lstStyle/>
          <a:p>
            <a:pPr marL="0" indent="0">
              <a:buNone/>
            </a:pPr>
            <a:r>
              <a:rPr lang="en-US" sz="1550" b="1" dirty="0">
                <a:solidFill>
                  <a:srgbClr val="262626"/>
                </a:solidFill>
                <a:latin typeface="Cambria" pitchFamily="34" charset="0"/>
                <a:ea typeface="Cambria" pitchFamily="34" charset="-122"/>
              </a:rPr>
              <a:t>Overlooked Geographies</a:t>
            </a:r>
            <a:endParaRPr lang="en-US" sz="1550" dirty="0"/>
          </a:p>
        </p:txBody>
      </p:sp>
      <p:sp>
        <p:nvSpPr>
          <p:cNvPr id="15" name="Text 13">
            <a:extLst>
              <a:ext uri="{FF2B5EF4-FFF2-40B4-BE49-F238E27FC236}">
                <a16:creationId xmlns:a16="http://schemas.microsoft.com/office/drawing/2014/main" id="{E7CECAAF-CCE6-09D6-C0BF-6C43890B40F8}"/>
              </a:ext>
            </a:extLst>
          </p:cNvPr>
          <p:cNvSpPr txBox="1"/>
          <p:nvPr/>
        </p:nvSpPr>
        <p:spPr>
          <a:xfrm>
            <a:off x="822960" y="4828032"/>
            <a:ext cx="4815688" cy="1005840"/>
          </a:xfrm>
          <a:prstGeom prst="rect">
            <a:avLst/>
          </a:prstGeom>
          <a:noFill/>
          <a:ln/>
        </p:spPr>
        <p:txBody>
          <a:bodyPr wrap="square" lIns="0" tIns="0" rIns="0" bIns="0" rtlCol="0" anchor="t"/>
          <a:lstStyle/>
          <a:p>
            <a:pPr marL="0" indent="0">
              <a:lnSpc>
                <a:spcPct val="120000"/>
              </a:lnSpc>
              <a:buNone/>
            </a:pPr>
            <a:r>
              <a:rPr lang="en-US" sz="1300" dirty="0"/>
              <a:t>Venture Capital as an industry is skewed towards a few geographies and in terms of college students it favors a few universities. </a:t>
            </a:r>
          </a:p>
        </p:txBody>
      </p:sp>
      <p:sp>
        <p:nvSpPr>
          <p:cNvPr id="16" name="Shape 14">
            <a:extLst>
              <a:ext uri="{FF2B5EF4-FFF2-40B4-BE49-F238E27FC236}">
                <a16:creationId xmlns:a16="http://schemas.microsoft.com/office/drawing/2014/main" id="{BDAADDCB-15C7-E144-186F-340B2DFA5BF2}"/>
              </a:ext>
            </a:extLst>
          </p:cNvPr>
          <p:cNvSpPr/>
          <p:nvPr/>
        </p:nvSpPr>
        <p:spPr>
          <a:xfrm>
            <a:off x="6278728" y="4114800"/>
            <a:ext cx="5364328" cy="1920240"/>
          </a:xfrm>
          <a:prstGeom prst="roundRect">
            <a:avLst>
              <a:gd name="adj" fmla="val 3810"/>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17" name="Shape 15">
            <a:extLst>
              <a:ext uri="{FF2B5EF4-FFF2-40B4-BE49-F238E27FC236}">
                <a16:creationId xmlns:a16="http://schemas.microsoft.com/office/drawing/2014/main" id="{3D600D80-E5E1-E73F-7176-3819B540878C}"/>
              </a:ext>
            </a:extLst>
          </p:cNvPr>
          <p:cNvSpPr/>
          <p:nvPr/>
        </p:nvSpPr>
        <p:spPr>
          <a:xfrm>
            <a:off x="6553048" y="4389120"/>
            <a:ext cx="128016" cy="128016"/>
          </a:xfrm>
          <a:prstGeom prst="roundRect">
            <a:avLst>
              <a:gd name="adj" fmla="val 50000"/>
            </a:avLst>
          </a:prstGeom>
          <a:solidFill>
            <a:srgbClr val="B31B1B"/>
          </a:solidFill>
          <a:ln/>
        </p:spPr>
        <p:txBody>
          <a:bodyPr/>
          <a:lstStyle/>
          <a:p>
            <a:endParaRPr lang="en-US"/>
          </a:p>
        </p:txBody>
      </p:sp>
      <p:sp>
        <p:nvSpPr>
          <p:cNvPr id="18" name="Text 16">
            <a:extLst>
              <a:ext uri="{FF2B5EF4-FFF2-40B4-BE49-F238E27FC236}">
                <a16:creationId xmlns:a16="http://schemas.microsoft.com/office/drawing/2014/main" id="{4A7658C2-164F-4E52-1C70-8AB3C8DBF8B9}"/>
              </a:ext>
            </a:extLst>
          </p:cNvPr>
          <p:cNvSpPr txBox="1"/>
          <p:nvPr/>
        </p:nvSpPr>
        <p:spPr>
          <a:xfrm>
            <a:off x="6809080" y="4297680"/>
            <a:ext cx="4587088" cy="457200"/>
          </a:xfrm>
          <a:prstGeom prst="rect">
            <a:avLst/>
          </a:prstGeom>
          <a:noFill/>
          <a:ln/>
        </p:spPr>
        <p:txBody>
          <a:bodyPr wrap="square" lIns="0" tIns="0" rIns="0" bIns="0" rtlCol="0" anchor="ctr"/>
          <a:lstStyle/>
          <a:p>
            <a:pPr marL="0" indent="0">
              <a:buNone/>
            </a:pPr>
            <a:r>
              <a:rPr lang="en-US" sz="1550" b="1" dirty="0">
                <a:solidFill>
                  <a:srgbClr val="262626"/>
                </a:solidFill>
                <a:latin typeface="Cambria" pitchFamily="34" charset="0"/>
                <a:ea typeface="Cambria" pitchFamily="34" charset="-122"/>
                <a:cs typeface="Cambria" pitchFamily="34" charset="-120"/>
              </a:rPr>
              <a:t>Overlooked Sectors</a:t>
            </a:r>
            <a:endParaRPr lang="en-US" sz="1550" dirty="0"/>
          </a:p>
        </p:txBody>
      </p:sp>
      <p:sp>
        <p:nvSpPr>
          <p:cNvPr id="19" name="Text 17">
            <a:extLst>
              <a:ext uri="{FF2B5EF4-FFF2-40B4-BE49-F238E27FC236}">
                <a16:creationId xmlns:a16="http://schemas.microsoft.com/office/drawing/2014/main" id="{EBC6C3FF-EC66-D1E4-364F-83F6E37C5358}"/>
              </a:ext>
            </a:extLst>
          </p:cNvPr>
          <p:cNvSpPr txBox="1"/>
          <p:nvPr/>
        </p:nvSpPr>
        <p:spPr>
          <a:xfrm>
            <a:off x="6553048" y="4828032"/>
            <a:ext cx="4815688" cy="1005840"/>
          </a:xfrm>
          <a:prstGeom prst="rect">
            <a:avLst/>
          </a:prstGeom>
          <a:noFill/>
          <a:ln/>
        </p:spPr>
        <p:txBody>
          <a:bodyPr wrap="square" lIns="0" tIns="0" rIns="0" bIns="0" rtlCol="0" anchor="t"/>
          <a:lstStyle/>
          <a:p>
            <a:pPr marL="0" indent="0">
              <a:lnSpc>
                <a:spcPct val="120000"/>
              </a:lnSpc>
              <a:buNone/>
            </a:pPr>
            <a:r>
              <a:rPr lang="en-US" sz="1300" dirty="0"/>
              <a:t>Positioned to unique fill a void of overlooked sectors where companies have the potential to reach scale or build an enduring business. This includes hardware, CPG and Consumer Tech coupled with AI + SaaS startups giving broad diversification.</a:t>
            </a:r>
          </a:p>
        </p:txBody>
      </p:sp>
      <p:sp>
        <p:nvSpPr>
          <p:cNvPr id="20" name="Text 18">
            <a:extLst>
              <a:ext uri="{FF2B5EF4-FFF2-40B4-BE49-F238E27FC236}">
                <a16:creationId xmlns:a16="http://schemas.microsoft.com/office/drawing/2014/main" id="{BD6DD7BD-965D-EB9E-ED95-918C5F963336}"/>
              </a:ext>
            </a:extLst>
          </p:cNvPr>
          <p:cNvSpPr txBox="1"/>
          <p:nvPr/>
        </p:nvSpPr>
        <p:spPr>
          <a:xfrm>
            <a:off x="548640" y="6473952"/>
            <a:ext cx="3657600" cy="274320"/>
          </a:xfrm>
          <a:prstGeom prst="rect">
            <a:avLst/>
          </a:prstGeom>
          <a:noFill/>
          <a:ln/>
        </p:spPr>
        <p:txBody>
          <a:bodyPr wrap="square" lIns="0" tIns="0" rIns="0" bIns="0" rtlCol="0" anchor="ctr"/>
          <a:lstStyle/>
          <a:p>
            <a:pPr marL="0" indent="0">
              <a:buNone/>
            </a:pPr>
            <a:r>
              <a:rPr lang="en-US" sz="900" kern="0" spc="100" dirty="0">
                <a:solidFill>
                  <a:srgbClr val="5B5D61"/>
                </a:solidFill>
                <a:latin typeface="Calibri" pitchFamily="34" charset="0"/>
                <a:ea typeface="Calibri" pitchFamily="34" charset="-122"/>
                <a:cs typeface="Calibri" pitchFamily="34" charset="-120"/>
              </a:rPr>
              <a:t>VENTURE CATALYST</a:t>
            </a:r>
            <a:endParaRPr lang="en-US" sz="900" dirty="0"/>
          </a:p>
        </p:txBody>
      </p:sp>
      <p:sp>
        <p:nvSpPr>
          <p:cNvPr id="21" name="Text 19">
            <a:extLst>
              <a:ext uri="{FF2B5EF4-FFF2-40B4-BE49-F238E27FC236}">
                <a16:creationId xmlns:a16="http://schemas.microsoft.com/office/drawing/2014/main" id="{6F2A1357-D44D-18A4-F17D-68E10D6BABB7}"/>
              </a:ext>
            </a:extLst>
          </p:cNvPr>
          <p:cNvSpPr txBox="1"/>
          <p:nvPr/>
        </p:nvSpPr>
        <p:spPr>
          <a:xfrm>
            <a:off x="11094415" y="6473952"/>
            <a:ext cx="548640" cy="274320"/>
          </a:xfrm>
          <a:prstGeom prst="rect">
            <a:avLst/>
          </a:prstGeom>
          <a:noFill/>
          <a:ln/>
        </p:spPr>
        <p:txBody>
          <a:bodyPr wrap="square" lIns="0" tIns="0" rIns="0" bIns="0" rtlCol="0" anchor="ctr"/>
          <a:lstStyle/>
          <a:p>
            <a:pPr marL="0" indent="0" algn="r">
              <a:buNone/>
            </a:pPr>
            <a:r>
              <a:rPr lang="en-US" sz="900" dirty="0">
                <a:solidFill>
                  <a:srgbClr val="5B5D61"/>
                </a:solidFill>
                <a:latin typeface="Calibri" pitchFamily="34" charset="0"/>
                <a:ea typeface="Calibri" pitchFamily="34" charset="-122"/>
                <a:cs typeface="Calibri" pitchFamily="34" charset="-120"/>
              </a:rPr>
              <a:t>22</a:t>
            </a:r>
            <a:endParaRPr lang="en-US" sz="900" dirty="0"/>
          </a:p>
        </p:txBody>
      </p:sp>
    </p:spTree>
    <p:extLst>
      <p:ext uri="{BB962C8B-B14F-4D97-AF65-F5344CB8AC3E}">
        <p14:creationId xmlns:p14="http://schemas.microsoft.com/office/powerpoint/2010/main" val="3281886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D1D54-543D-4C7C-2D09-945CC8CDDF1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F3BEC23F-7D43-B20E-6292-092FFC5A4C65}"/>
              </a:ext>
            </a:extLst>
          </p:cNvPr>
          <p:cNvSpPr txBox="1"/>
          <p:nvPr/>
        </p:nvSpPr>
        <p:spPr>
          <a:xfrm>
            <a:off x="548640" y="384048"/>
            <a:ext cx="11094415" cy="274320"/>
          </a:xfrm>
          <a:prstGeom prst="rect">
            <a:avLst/>
          </a:prstGeom>
          <a:noFill/>
          <a:ln/>
        </p:spPr>
        <p:txBody>
          <a:bodyPr wrap="square" lIns="0" tIns="0" rIns="0" bIns="0" rtlCol="0" anchor="ctr"/>
          <a:lstStyle/>
          <a:p>
            <a:pPr marL="0" indent="0">
              <a:buNone/>
            </a:pPr>
            <a:r>
              <a:rPr lang="en-US" sz="1200" b="1" kern="0" spc="200" dirty="0">
                <a:solidFill>
                  <a:srgbClr val="B31B1B"/>
                </a:solidFill>
                <a:latin typeface="Calibri" pitchFamily="34" charset="0"/>
                <a:ea typeface="Calibri" pitchFamily="34" charset="-122"/>
                <a:cs typeface="Calibri" pitchFamily="34" charset="-120"/>
              </a:rPr>
              <a:t>MODEL</a:t>
            </a:r>
            <a:endParaRPr lang="en-US" sz="1200" dirty="0"/>
          </a:p>
        </p:txBody>
      </p:sp>
      <p:sp>
        <p:nvSpPr>
          <p:cNvPr id="3" name="Text 1">
            <a:extLst>
              <a:ext uri="{FF2B5EF4-FFF2-40B4-BE49-F238E27FC236}">
                <a16:creationId xmlns:a16="http://schemas.microsoft.com/office/drawing/2014/main" id="{09520095-1E33-D424-BD23-BFE118EAF018}"/>
              </a:ext>
            </a:extLst>
          </p:cNvPr>
          <p:cNvSpPr txBox="1"/>
          <p:nvPr/>
        </p:nvSpPr>
        <p:spPr>
          <a:xfrm>
            <a:off x="548640" y="658368"/>
            <a:ext cx="11094415" cy="658368"/>
          </a:xfrm>
          <a:prstGeom prst="rect">
            <a:avLst/>
          </a:prstGeom>
          <a:noFill/>
          <a:ln/>
        </p:spPr>
        <p:txBody>
          <a:bodyPr wrap="square" lIns="0" tIns="0" rIns="0" bIns="0" rtlCol="0" anchor="t"/>
          <a:lstStyle/>
          <a:p>
            <a:pPr marL="0" indent="0">
              <a:buNone/>
            </a:pPr>
            <a:r>
              <a:rPr lang="en-US" sz="2800" b="1">
                <a:solidFill>
                  <a:srgbClr val="262626"/>
                </a:solidFill>
                <a:latin typeface="Cambria" pitchFamily="34" charset="0"/>
                <a:ea typeface="Cambria" pitchFamily="34" charset="-122"/>
                <a:cs typeface="Cambria" pitchFamily="34" charset="-120"/>
              </a:rPr>
              <a:t>Structure + Implementation Roadmap</a:t>
            </a:r>
            <a:endParaRPr lang="en-US" sz="2800" dirty="0"/>
          </a:p>
        </p:txBody>
      </p:sp>
      <p:sp>
        <p:nvSpPr>
          <p:cNvPr id="4" name="Shape 2">
            <a:extLst>
              <a:ext uri="{FF2B5EF4-FFF2-40B4-BE49-F238E27FC236}">
                <a16:creationId xmlns:a16="http://schemas.microsoft.com/office/drawing/2014/main" id="{873BA0DF-241B-D3D4-73C3-872DCC100EF8}"/>
              </a:ext>
            </a:extLst>
          </p:cNvPr>
          <p:cNvSpPr/>
          <p:nvPr/>
        </p:nvSpPr>
        <p:spPr>
          <a:xfrm>
            <a:off x="548640" y="1828800"/>
            <a:ext cx="3484778" cy="1600200"/>
          </a:xfrm>
          <a:prstGeom prst="roundRect">
            <a:avLst>
              <a:gd name="adj" fmla="val 4571"/>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5" name="Shape 3">
            <a:extLst>
              <a:ext uri="{FF2B5EF4-FFF2-40B4-BE49-F238E27FC236}">
                <a16:creationId xmlns:a16="http://schemas.microsoft.com/office/drawing/2014/main" id="{E936E898-8C71-8E10-7F20-DDF12692A37A}"/>
              </a:ext>
            </a:extLst>
          </p:cNvPr>
          <p:cNvSpPr/>
          <p:nvPr/>
        </p:nvSpPr>
        <p:spPr>
          <a:xfrm>
            <a:off x="777240" y="2057400"/>
            <a:ext cx="411480" cy="411480"/>
          </a:xfrm>
          <a:prstGeom prst="ellipse">
            <a:avLst/>
          </a:prstGeom>
          <a:solidFill>
            <a:srgbClr val="B31B1B"/>
          </a:solidFill>
          <a:ln/>
        </p:spPr>
        <p:txBody>
          <a:bodyPr/>
          <a:lstStyle/>
          <a:p>
            <a:endParaRPr lang="en-US"/>
          </a:p>
        </p:txBody>
      </p:sp>
      <p:sp>
        <p:nvSpPr>
          <p:cNvPr id="6" name="Text 4">
            <a:extLst>
              <a:ext uri="{FF2B5EF4-FFF2-40B4-BE49-F238E27FC236}">
                <a16:creationId xmlns:a16="http://schemas.microsoft.com/office/drawing/2014/main" id="{F5F9310F-F1E0-6732-6E91-3CB96A8046C1}"/>
              </a:ext>
            </a:extLst>
          </p:cNvPr>
          <p:cNvSpPr txBox="1"/>
          <p:nvPr/>
        </p:nvSpPr>
        <p:spPr>
          <a:xfrm>
            <a:off x="777240" y="2057400"/>
            <a:ext cx="411480" cy="41148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7" name="Text 5">
            <a:extLst>
              <a:ext uri="{FF2B5EF4-FFF2-40B4-BE49-F238E27FC236}">
                <a16:creationId xmlns:a16="http://schemas.microsoft.com/office/drawing/2014/main" id="{E40F3088-95E3-A0CE-A7AC-3374DEF7BCCF}"/>
              </a:ext>
            </a:extLst>
          </p:cNvPr>
          <p:cNvSpPr txBox="1"/>
          <p:nvPr/>
        </p:nvSpPr>
        <p:spPr>
          <a:xfrm>
            <a:off x="777240" y="2606040"/>
            <a:ext cx="3027578" cy="685800"/>
          </a:xfrm>
          <a:prstGeom prst="rect">
            <a:avLst/>
          </a:prstGeom>
          <a:noFill/>
          <a:ln/>
        </p:spPr>
        <p:txBody>
          <a:bodyPr wrap="square" lIns="0" tIns="0" rIns="0" bIns="0" rtlCol="0" anchor="t"/>
          <a:lstStyle/>
          <a:p>
            <a:pPr marL="0" indent="0">
              <a:lnSpc>
                <a:spcPct val="115000"/>
              </a:lnSpc>
              <a:buNone/>
            </a:pPr>
            <a:r>
              <a:rPr lang="en-US" sz="1300" dirty="0"/>
              <a:t>Start with warm introductions to potential angel investors to Cornell startups seeking investment.</a:t>
            </a:r>
          </a:p>
        </p:txBody>
      </p:sp>
      <p:sp>
        <p:nvSpPr>
          <p:cNvPr id="8" name="Shape 6">
            <a:extLst>
              <a:ext uri="{FF2B5EF4-FFF2-40B4-BE49-F238E27FC236}">
                <a16:creationId xmlns:a16="http://schemas.microsoft.com/office/drawing/2014/main" id="{E065028F-AEA7-9782-9176-41400AA98D10}"/>
              </a:ext>
            </a:extLst>
          </p:cNvPr>
          <p:cNvSpPr/>
          <p:nvPr/>
        </p:nvSpPr>
        <p:spPr>
          <a:xfrm>
            <a:off x="4353458" y="1828800"/>
            <a:ext cx="3484778" cy="1600200"/>
          </a:xfrm>
          <a:prstGeom prst="roundRect">
            <a:avLst>
              <a:gd name="adj" fmla="val 4571"/>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9" name="Shape 7">
            <a:extLst>
              <a:ext uri="{FF2B5EF4-FFF2-40B4-BE49-F238E27FC236}">
                <a16:creationId xmlns:a16="http://schemas.microsoft.com/office/drawing/2014/main" id="{6A8DEA57-F46A-FD02-8566-698BEF4B9AB5}"/>
              </a:ext>
            </a:extLst>
          </p:cNvPr>
          <p:cNvSpPr/>
          <p:nvPr/>
        </p:nvSpPr>
        <p:spPr>
          <a:xfrm>
            <a:off x="4582058" y="2057400"/>
            <a:ext cx="411480" cy="411480"/>
          </a:xfrm>
          <a:prstGeom prst="ellipse">
            <a:avLst/>
          </a:prstGeom>
          <a:solidFill>
            <a:srgbClr val="B31B1B"/>
          </a:solidFill>
          <a:ln/>
        </p:spPr>
        <p:txBody>
          <a:bodyPr/>
          <a:lstStyle/>
          <a:p>
            <a:endParaRPr lang="en-US"/>
          </a:p>
        </p:txBody>
      </p:sp>
      <p:sp>
        <p:nvSpPr>
          <p:cNvPr id="10" name="Text 8">
            <a:extLst>
              <a:ext uri="{FF2B5EF4-FFF2-40B4-BE49-F238E27FC236}">
                <a16:creationId xmlns:a16="http://schemas.microsoft.com/office/drawing/2014/main" id="{4E5AC1D0-B9F0-5A86-89EF-4FBE0C67BA0D}"/>
              </a:ext>
            </a:extLst>
          </p:cNvPr>
          <p:cNvSpPr txBox="1"/>
          <p:nvPr/>
        </p:nvSpPr>
        <p:spPr>
          <a:xfrm>
            <a:off x="4582058" y="2057400"/>
            <a:ext cx="411480" cy="41148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2" name="Shape 10">
            <a:extLst>
              <a:ext uri="{FF2B5EF4-FFF2-40B4-BE49-F238E27FC236}">
                <a16:creationId xmlns:a16="http://schemas.microsoft.com/office/drawing/2014/main" id="{9234F9AC-9500-BF1C-3E46-78CACFA5DD4F}"/>
              </a:ext>
            </a:extLst>
          </p:cNvPr>
          <p:cNvSpPr/>
          <p:nvPr/>
        </p:nvSpPr>
        <p:spPr>
          <a:xfrm>
            <a:off x="8158277" y="1828800"/>
            <a:ext cx="3484778" cy="1600200"/>
          </a:xfrm>
          <a:prstGeom prst="roundRect">
            <a:avLst>
              <a:gd name="adj" fmla="val 4571"/>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13" name="Shape 11">
            <a:extLst>
              <a:ext uri="{FF2B5EF4-FFF2-40B4-BE49-F238E27FC236}">
                <a16:creationId xmlns:a16="http://schemas.microsoft.com/office/drawing/2014/main" id="{4805F31E-561B-ECB0-6B15-EF12A4E4D37A}"/>
              </a:ext>
            </a:extLst>
          </p:cNvPr>
          <p:cNvSpPr/>
          <p:nvPr/>
        </p:nvSpPr>
        <p:spPr>
          <a:xfrm>
            <a:off x="8386877" y="2057400"/>
            <a:ext cx="411480" cy="411480"/>
          </a:xfrm>
          <a:prstGeom prst="ellipse">
            <a:avLst/>
          </a:prstGeom>
          <a:solidFill>
            <a:srgbClr val="B31B1B"/>
          </a:solidFill>
          <a:ln/>
        </p:spPr>
        <p:txBody>
          <a:bodyPr/>
          <a:lstStyle/>
          <a:p>
            <a:endParaRPr lang="en-US"/>
          </a:p>
        </p:txBody>
      </p:sp>
      <p:sp>
        <p:nvSpPr>
          <p:cNvPr id="14" name="Text 12">
            <a:extLst>
              <a:ext uri="{FF2B5EF4-FFF2-40B4-BE49-F238E27FC236}">
                <a16:creationId xmlns:a16="http://schemas.microsoft.com/office/drawing/2014/main" id="{16C69CFB-88CC-0A1D-7719-891AE85CD0DC}"/>
              </a:ext>
            </a:extLst>
          </p:cNvPr>
          <p:cNvSpPr txBox="1"/>
          <p:nvPr/>
        </p:nvSpPr>
        <p:spPr>
          <a:xfrm>
            <a:off x="8386877" y="2057400"/>
            <a:ext cx="411480" cy="41148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6" name="Shape 14">
            <a:extLst>
              <a:ext uri="{FF2B5EF4-FFF2-40B4-BE49-F238E27FC236}">
                <a16:creationId xmlns:a16="http://schemas.microsoft.com/office/drawing/2014/main" id="{1342F4FF-5C80-CDCB-710B-CF6ED0E4B9EA}"/>
              </a:ext>
            </a:extLst>
          </p:cNvPr>
          <p:cNvSpPr/>
          <p:nvPr/>
        </p:nvSpPr>
        <p:spPr>
          <a:xfrm>
            <a:off x="548640" y="3749040"/>
            <a:ext cx="3484778" cy="1600200"/>
          </a:xfrm>
          <a:prstGeom prst="roundRect">
            <a:avLst>
              <a:gd name="adj" fmla="val 4571"/>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17" name="Shape 15">
            <a:extLst>
              <a:ext uri="{FF2B5EF4-FFF2-40B4-BE49-F238E27FC236}">
                <a16:creationId xmlns:a16="http://schemas.microsoft.com/office/drawing/2014/main" id="{84218F59-BA5F-7BCC-60AE-F0015EDE776B}"/>
              </a:ext>
            </a:extLst>
          </p:cNvPr>
          <p:cNvSpPr/>
          <p:nvPr/>
        </p:nvSpPr>
        <p:spPr>
          <a:xfrm>
            <a:off x="777240" y="3977640"/>
            <a:ext cx="411480" cy="411480"/>
          </a:xfrm>
          <a:prstGeom prst="ellipse">
            <a:avLst/>
          </a:prstGeom>
          <a:solidFill>
            <a:srgbClr val="B31B1B"/>
          </a:solidFill>
          <a:ln/>
        </p:spPr>
        <p:txBody>
          <a:bodyPr/>
          <a:lstStyle/>
          <a:p>
            <a:endParaRPr lang="en-US"/>
          </a:p>
        </p:txBody>
      </p:sp>
      <p:sp>
        <p:nvSpPr>
          <p:cNvPr id="18" name="Text 16">
            <a:extLst>
              <a:ext uri="{FF2B5EF4-FFF2-40B4-BE49-F238E27FC236}">
                <a16:creationId xmlns:a16="http://schemas.microsoft.com/office/drawing/2014/main" id="{F3A07951-DF1F-3351-76A1-4F89A8D061B8}"/>
              </a:ext>
            </a:extLst>
          </p:cNvPr>
          <p:cNvSpPr txBox="1"/>
          <p:nvPr/>
        </p:nvSpPr>
        <p:spPr>
          <a:xfrm>
            <a:off x="777240" y="3977640"/>
            <a:ext cx="411480" cy="41148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20" name="Shape 18">
            <a:extLst>
              <a:ext uri="{FF2B5EF4-FFF2-40B4-BE49-F238E27FC236}">
                <a16:creationId xmlns:a16="http://schemas.microsoft.com/office/drawing/2014/main" id="{5CED04C6-FCA2-CEFD-5ABE-33BF55FF4D59}"/>
              </a:ext>
            </a:extLst>
          </p:cNvPr>
          <p:cNvSpPr/>
          <p:nvPr/>
        </p:nvSpPr>
        <p:spPr>
          <a:xfrm>
            <a:off x="4353458" y="3749040"/>
            <a:ext cx="3484778" cy="1600200"/>
          </a:xfrm>
          <a:prstGeom prst="roundRect">
            <a:avLst>
              <a:gd name="adj" fmla="val 4571"/>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21" name="Shape 19">
            <a:extLst>
              <a:ext uri="{FF2B5EF4-FFF2-40B4-BE49-F238E27FC236}">
                <a16:creationId xmlns:a16="http://schemas.microsoft.com/office/drawing/2014/main" id="{0AB8EDF7-FC2D-E7FA-9512-8CD9FBEBB431}"/>
              </a:ext>
            </a:extLst>
          </p:cNvPr>
          <p:cNvSpPr/>
          <p:nvPr/>
        </p:nvSpPr>
        <p:spPr>
          <a:xfrm>
            <a:off x="4582058" y="3977640"/>
            <a:ext cx="411480" cy="411480"/>
          </a:xfrm>
          <a:prstGeom prst="ellipse">
            <a:avLst/>
          </a:prstGeom>
          <a:solidFill>
            <a:srgbClr val="B31B1B"/>
          </a:solidFill>
          <a:ln/>
        </p:spPr>
        <p:txBody>
          <a:bodyPr/>
          <a:lstStyle/>
          <a:p>
            <a:endParaRPr lang="en-US"/>
          </a:p>
        </p:txBody>
      </p:sp>
      <p:sp>
        <p:nvSpPr>
          <p:cNvPr id="22" name="Text 20">
            <a:extLst>
              <a:ext uri="{FF2B5EF4-FFF2-40B4-BE49-F238E27FC236}">
                <a16:creationId xmlns:a16="http://schemas.microsoft.com/office/drawing/2014/main" id="{C9F86558-D753-64D9-A7CB-680916234183}"/>
              </a:ext>
            </a:extLst>
          </p:cNvPr>
          <p:cNvSpPr txBox="1"/>
          <p:nvPr/>
        </p:nvSpPr>
        <p:spPr>
          <a:xfrm>
            <a:off x="4582058" y="3977640"/>
            <a:ext cx="411480" cy="41148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5</a:t>
            </a:r>
            <a:endParaRPr lang="en-US" sz="1800" dirty="0"/>
          </a:p>
        </p:txBody>
      </p:sp>
      <p:sp>
        <p:nvSpPr>
          <p:cNvPr id="23" name="Text 21">
            <a:extLst>
              <a:ext uri="{FF2B5EF4-FFF2-40B4-BE49-F238E27FC236}">
                <a16:creationId xmlns:a16="http://schemas.microsoft.com/office/drawing/2014/main" id="{A64752E7-9348-E12C-967B-354D57A81E63}"/>
              </a:ext>
            </a:extLst>
          </p:cNvPr>
          <p:cNvSpPr txBox="1"/>
          <p:nvPr/>
        </p:nvSpPr>
        <p:spPr>
          <a:xfrm>
            <a:off x="4582058" y="2560320"/>
            <a:ext cx="3027578" cy="685800"/>
          </a:xfrm>
          <a:prstGeom prst="rect">
            <a:avLst/>
          </a:prstGeom>
          <a:noFill/>
          <a:ln/>
        </p:spPr>
        <p:txBody>
          <a:bodyPr wrap="square" lIns="0" tIns="0" rIns="0" bIns="0" rtlCol="0" anchor="t"/>
          <a:lstStyle/>
          <a:p>
            <a:pPr marL="0" indent="0">
              <a:lnSpc>
                <a:spcPct val="115000"/>
              </a:lnSpc>
              <a:buNone/>
            </a:pPr>
            <a:r>
              <a:rPr lang="en-US" sz="1300" dirty="0">
                <a:solidFill>
                  <a:srgbClr val="262626"/>
                </a:solidFill>
                <a:latin typeface="Calibri" pitchFamily="34" charset="0"/>
                <a:ea typeface="Calibri" pitchFamily="34" charset="-122"/>
                <a:cs typeface="Calibri" pitchFamily="34" charset="-120"/>
              </a:rPr>
              <a:t>Actively recruit Cornell investors and refine the startup pipeline/screening.</a:t>
            </a:r>
            <a:endParaRPr lang="en-US" sz="1300" dirty="0"/>
          </a:p>
        </p:txBody>
      </p:sp>
      <p:sp>
        <p:nvSpPr>
          <p:cNvPr id="28" name="Text 26">
            <a:extLst>
              <a:ext uri="{FF2B5EF4-FFF2-40B4-BE49-F238E27FC236}">
                <a16:creationId xmlns:a16="http://schemas.microsoft.com/office/drawing/2014/main" id="{B384F35C-8A91-1DE5-B645-AE3CE95E9B8B}"/>
              </a:ext>
            </a:extLst>
          </p:cNvPr>
          <p:cNvSpPr txBox="1"/>
          <p:nvPr/>
        </p:nvSpPr>
        <p:spPr>
          <a:xfrm>
            <a:off x="548640" y="6473952"/>
            <a:ext cx="3657600" cy="274320"/>
          </a:xfrm>
          <a:prstGeom prst="rect">
            <a:avLst/>
          </a:prstGeom>
          <a:noFill/>
          <a:ln/>
        </p:spPr>
        <p:txBody>
          <a:bodyPr wrap="square" lIns="0" tIns="0" rIns="0" bIns="0" rtlCol="0" anchor="ctr"/>
          <a:lstStyle/>
          <a:p>
            <a:pPr marL="0" indent="0">
              <a:buNone/>
            </a:pPr>
            <a:r>
              <a:rPr lang="en-US" sz="900" kern="0" spc="100" dirty="0">
                <a:solidFill>
                  <a:srgbClr val="5B5D61"/>
                </a:solidFill>
                <a:latin typeface="Calibri" pitchFamily="34" charset="0"/>
                <a:ea typeface="Calibri" pitchFamily="34" charset="-122"/>
                <a:cs typeface="Calibri" pitchFamily="34" charset="-120"/>
              </a:rPr>
              <a:t>VENTURE CATALYST</a:t>
            </a:r>
            <a:endParaRPr lang="en-US" sz="900" dirty="0"/>
          </a:p>
        </p:txBody>
      </p:sp>
      <p:sp>
        <p:nvSpPr>
          <p:cNvPr id="29" name="Text 27">
            <a:extLst>
              <a:ext uri="{FF2B5EF4-FFF2-40B4-BE49-F238E27FC236}">
                <a16:creationId xmlns:a16="http://schemas.microsoft.com/office/drawing/2014/main" id="{541EA39B-D186-B60C-691B-AEC67806D028}"/>
              </a:ext>
            </a:extLst>
          </p:cNvPr>
          <p:cNvSpPr txBox="1"/>
          <p:nvPr/>
        </p:nvSpPr>
        <p:spPr>
          <a:xfrm>
            <a:off x="11094415" y="6473952"/>
            <a:ext cx="548640" cy="274320"/>
          </a:xfrm>
          <a:prstGeom prst="rect">
            <a:avLst/>
          </a:prstGeom>
          <a:noFill/>
          <a:ln/>
        </p:spPr>
        <p:txBody>
          <a:bodyPr wrap="square" lIns="0" tIns="0" rIns="0" bIns="0" rtlCol="0" anchor="ctr"/>
          <a:lstStyle/>
          <a:p>
            <a:pPr marL="0" indent="0" algn="r">
              <a:buNone/>
            </a:pPr>
            <a:r>
              <a:rPr lang="en-US" sz="900" dirty="0">
                <a:solidFill>
                  <a:srgbClr val="5B5D61"/>
                </a:solidFill>
                <a:latin typeface="Calibri" pitchFamily="34" charset="0"/>
                <a:ea typeface="Calibri" pitchFamily="34" charset="-122"/>
                <a:cs typeface="Calibri" pitchFamily="34" charset="-120"/>
              </a:rPr>
              <a:t>28</a:t>
            </a:r>
            <a:endParaRPr lang="en-US" sz="900" dirty="0"/>
          </a:p>
        </p:txBody>
      </p:sp>
      <p:sp>
        <p:nvSpPr>
          <p:cNvPr id="31" name="Text 9">
            <a:extLst>
              <a:ext uri="{FF2B5EF4-FFF2-40B4-BE49-F238E27FC236}">
                <a16:creationId xmlns:a16="http://schemas.microsoft.com/office/drawing/2014/main" id="{DB41C1D5-B2E4-4596-FA35-4ABCD1DA1D6A}"/>
              </a:ext>
            </a:extLst>
          </p:cNvPr>
          <p:cNvSpPr txBox="1"/>
          <p:nvPr/>
        </p:nvSpPr>
        <p:spPr>
          <a:xfrm>
            <a:off x="8386877" y="2588416"/>
            <a:ext cx="3027578" cy="685800"/>
          </a:xfrm>
          <a:prstGeom prst="rect">
            <a:avLst/>
          </a:prstGeom>
          <a:noFill/>
          <a:ln/>
        </p:spPr>
        <p:txBody>
          <a:bodyPr wrap="square" lIns="0" tIns="0" rIns="0" bIns="0" rtlCol="0" anchor="t"/>
          <a:lstStyle/>
          <a:p>
            <a:pPr>
              <a:lnSpc>
                <a:spcPct val="115000"/>
              </a:lnSpc>
            </a:pPr>
            <a:r>
              <a:rPr lang="en-US" sz="1300" dirty="0">
                <a:solidFill>
                  <a:srgbClr val="262626"/>
                </a:solidFill>
                <a:latin typeface="Calibri" pitchFamily="34" charset="0"/>
                <a:ea typeface="Calibri" pitchFamily="34" charset="-122"/>
                <a:cs typeface="Calibri" pitchFamily="34" charset="-120"/>
              </a:rPr>
              <a:t>Launch with a newsletter and website with a base of investors and startups.</a:t>
            </a:r>
            <a:endParaRPr lang="en-US" sz="1300" dirty="0"/>
          </a:p>
        </p:txBody>
      </p:sp>
      <p:sp>
        <p:nvSpPr>
          <p:cNvPr id="33" name="Text 13">
            <a:extLst>
              <a:ext uri="{FF2B5EF4-FFF2-40B4-BE49-F238E27FC236}">
                <a16:creationId xmlns:a16="http://schemas.microsoft.com/office/drawing/2014/main" id="{001EF4CE-C538-2D56-A894-17C5A4C41D45}"/>
              </a:ext>
            </a:extLst>
          </p:cNvPr>
          <p:cNvSpPr txBox="1"/>
          <p:nvPr/>
        </p:nvSpPr>
        <p:spPr>
          <a:xfrm>
            <a:off x="777240" y="4549140"/>
            <a:ext cx="3027578" cy="685800"/>
          </a:xfrm>
          <a:prstGeom prst="rect">
            <a:avLst/>
          </a:prstGeom>
          <a:noFill/>
          <a:ln/>
        </p:spPr>
        <p:txBody>
          <a:bodyPr wrap="square" lIns="0" tIns="0" rIns="0" bIns="0" rtlCol="0" anchor="t"/>
          <a:lstStyle/>
          <a:p>
            <a:pPr marL="0" indent="0">
              <a:lnSpc>
                <a:spcPct val="115000"/>
              </a:lnSpc>
              <a:buNone/>
            </a:pPr>
            <a:r>
              <a:rPr lang="en-US" sz="1300" dirty="0"/>
              <a:t>Establish a legal structure to facilitate investor-founder introductions.</a:t>
            </a:r>
          </a:p>
        </p:txBody>
      </p:sp>
      <p:sp>
        <p:nvSpPr>
          <p:cNvPr id="35" name="Text 17">
            <a:extLst>
              <a:ext uri="{FF2B5EF4-FFF2-40B4-BE49-F238E27FC236}">
                <a16:creationId xmlns:a16="http://schemas.microsoft.com/office/drawing/2014/main" id="{AF891B62-0BC9-BE86-A664-4624E0B1A769}"/>
              </a:ext>
            </a:extLst>
          </p:cNvPr>
          <p:cNvSpPr txBox="1"/>
          <p:nvPr/>
        </p:nvSpPr>
        <p:spPr>
          <a:xfrm>
            <a:off x="4651603" y="4526280"/>
            <a:ext cx="3027578" cy="685800"/>
          </a:xfrm>
          <a:prstGeom prst="rect">
            <a:avLst/>
          </a:prstGeom>
          <a:noFill/>
          <a:ln/>
        </p:spPr>
        <p:txBody>
          <a:bodyPr wrap="square" lIns="0" tIns="0" rIns="0" bIns="0" rtlCol="0" anchor="t"/>
          <a:lstStyle/>
          <a:p>
            <a:pPr>
              <a:lnSpc>
                <a:spcPct val="115000"/>
              </a:lnSpc>
            </a:pPr>
            <a:r>
              <a:rPr lang="en-US" sz="1300" dirty="0">
                <a:solidFill>
                  <a:srgbClr val="262626"/>
                </a:solidFill>
                <a:latin typeface="Calibri" pitchFamily="34" charset="0"/>
                <a:ea typeface="Calibri" pitchFamily="34" charset="-122"/>
                <a:cs typeface="Calibri" pitchFamily="34" charset="-120"/>
              </a:rPr>
              <a:t>Launch and scale beyond Cornell and our network.</a:t>
            </a:r>
            <a:endParaRPr lang="en-US" sz="1300" dirty="0"/>
          </a:p>
        </p:txBody>
      </p:sp>
      <p:sp>
        <p:nvSpPr>
          <p:cNvPr id="37" name="Shape 22">
            <a:extLst>
              <a:ext uri="{FF2B5EF4-FFF2-40B4-BE49-F238E27FC236}">
                <a16:creationId xmlns:a16="http://schemas.microsoft.com/office/drawing/2014/main" id="{45CB4782-682E-5B08-401D-11DF00207E2A}"/>
              </a:ext>
            </a:extLst>
          </p:cNvPr>
          <p:cNvSpPr/>
          <p:nvPr/>
        </p:nvSpPr>
        <p:spPr>
          <a:xfrm>
            <a:off x="8158277" y="3749040"/>
            <a:ext cx="3484778" cy="1600200"/>
          </a:xfrm>
          <a:prstGeom prst="roundRect">
            <a:avLst>
              <a:gd name="adj" fmla="val 4571"/>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43" name="Shape 19">
            <a:extLst>
              <a:ext uri="{FF2B5EF4-FFF2-40B4-BE49-F238E27FC236}">
                <a16:creationId xmlns:a16="http://schemas.microsoft.com/office/drawing/2014/main" id="{B0E659BD-C956-E555-B3CD-81001421E388}"/>
              </a:ext>
            </a:extLst>
          </p:cNvPr>
          <p:cNvSpPr/>
          <p:nvPr/>
        </p:nvSpPr>
        <p:spPr>
          <a:xfrm>
            <a:off x="8386877" y="3931920"/>
            <a:ext cx="411480" cy="411480"/>
          </a:xfrm>
          <a:prstGeom prst="ellipse">
            <a:avLst/>
          </a:prstGeom>
          <a:solidFill>
            <a:srgbClr val="B31B1B"/>
          </a:solidFill>
          <a:ln/>
        </p:spPr>
        <p:txBody>
          <a:bodyPr/>
          <a:lstStyle/>
          <a:p>
            <a:endParaRPr lang="en-US"/>
          </a:p>
        </p:txBody>
      </p:sp>
      <p:sp>
        <p:nvSpPr>
          <p:cNvPr id="45" name="Text 20">
            <a:extLst>
              <a:ext uri="{FF2B5EF4-FFF2-40B4-BE49-F238E27FC236}">
                <a16:creationId xmlns:a16="http://schemas.microsoft.com/office/drawing/2014/main" id="{B6484084-6ED7-1CA9-9F7C-B4BABA474C44}"/>
              </a:ext>
            </a:extLst>
          </p:cNvPr>
          <p:cNvSpPr txBox="1"/>
          <p:nvPr/>
        </p:nvSpPr>
        <p:spPr>
          <a:xfrm>
            <a:off x="8386877" y="3941064"/>
            <a:ext cx="411480" cy="41148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6</a:t>
            </a:r>
            <a:endParaRPr lang="en-US" sz="1800" dirty="0"/>
          </a:p>
        </p:txBody>
      </p:sp>
      <p:sp>
        <p:nvSpPr>
          <p:cNvPr id="47" name="Text 17">
            <a:extLst>
              <a:ext uri="{FF2B5EF4-FFF2-40B4-BE49-F238E27FC236}">
                <a16:creationId xmlns:a16="http://schemas.microsoft.com/office/drawing/2014/main" id="{B0AC6A8B-6775-E3BD-232B-928BDDE7E33D}"/>
              </a:ext>
            </a:extLst>
          </p:cNvPr>
          <p:cNvSpPr txBox="1"/>
          <p:nvPr/>
        </p:nvSpPr>
        <p:spPr>
          <a:xfrm>
            <a:off x="8448442" y="4454750"/>
            <a:ext cx="3027578" cy="685800"/>
          </a:xfrm>
          <a:prstGeom prst="rect">
            <a:avLst/>
          </a:prstGeom>
          <a:noFill/>
          <a:ln/>
        </p:spPr>
        <p:txBody>
          <a:bodyPr wrap="square" lIns="0" tIns="0" rIns="0" bIns="0" rtlCol="0" anchor="t"/>
          <a:lstStyle/>
          <a:p>
            <a:pPr marL="0" indent="0">
              <a:lnSpc>
                <a:spcPct val="115000"/>
              </a:lnSpc>
              <a:buNone/>
            </a:pPr>
            <a:r>
              <a:rPr lang="en-US" sz="1300" dirty="0">
                <a:solidFill>
                  <a:srgbClr val="262626"/>
                </a:solidFill>
                <a:latin typeface="Calibri" pitchFamily="34" charset="0"/>
                <a:ea typeface="Calibri" pitchFamily="34" charset="-122"/>
                <a:cs typeface="Calibri" pitchFamily="34" charset="-120"/>
              </a:rPr>
              <a:t>Assess the success and traction to determine next steps.</a:t>
            </a:r>
            <a:endParaRPr lang="en-US" sz="1300" dirty="0"/>
          </a:p>
        </p:txBody>
      </p:sp>
    </p:spTree>
    <p:extLst>
      <p:ext uri="{BB962C8B-B14F-4D97-AF65-F5344CB8AC3E}">
        <p14:creationId xmlns:p14="http://schemas.microsoft.com/office/powerpoint/2010/main" val="2760562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ctr"/>
          <a:lstStyle/>
          <a:p>
            <a:pPr marL="0" indent="0">
              <a:buNone/>
            </a:pPr>
            <a:r>
              <a:rPr lang="en-US" sz="1200" b="1" kern="0" spc="200" dirty="0">
                <a:solidFill>
                  <a:srgbClr val="B31B1B"/>
                </a:solidFill>
                <a:latin typeface="Calibri" pitchFamily="34" charset="0"/>
                <a:ea typeface="Calibri" pitchFamily="34" charset="-122"/>
                <a:cs typeface="Calibri" pitchFamily="34" charset="-120"/>
              </a:rPr>
              <a:t>MODEL</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t"/>
          <a:lstStyle/>
          <a:p>
            <a:pPr marL="0" indent="0">
              <a:buNone/>
            </a:pPr>
            <a:r>
              <a:rPr lang="en-US" sz="2800" b="1" dirty="0">
                <a:solidFill>
                  <a:srgbClr val="262626"/>
                </a:solidFill>
                <a:latin typeface="Cambria" pitchFamily="34" charset="0"/>
                <a:ea typeface="Cambria" pitchFamily="34" charset="-122"/>
                <a:cs typeface="Cambria" pitchFamily="34" charset="-120"/>
              </a:rPr>
              <a:t>Structure — The Value Add</a:t>
            </a:r>
            <a:endParaRPr lang="en-US" sz="2800" dirty="0"/>
          </a:p>
        </p:txBody>
      </p:sp>
      <p:sp>
        <p:nvSpPr>
          <p:cNvPr id="4" name="Shape 2"/>
          <p:cNvSpPr/>
          <p:nvPr/>
        </p:nvSpPr>
        <p:spPr>
          <a:xfrm>
            <a:off x="548640" y="1316736"/>
            <a:ext cx="5410048" cy="3529584"/>
          </a:xfrm>
          <a:prstGeom prst="roundRect">
            <a:avLst>
              <a:gd name="adj" fmla="val 2424"/>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5" name="Text 3"/>
          <p:cNvSpPr txBox="1"/>
          <p:nvPr/>
        </p:nvSpPr>
        <p:spPr>
          <a:xfrm>
            <a:off x="660399" y="1333754"/>
            <a:ext cx="4724248" cy="411480"/>
          </a:xfrm>
          <a:prstGeom prst="rect">
            <a:avLst/>
          </a:prstGeom>
          <a:noFill/>
          <a:ln/>
        </p:spPr>
        <p:txBody>
          <a:bodyPr wrap="square" lIns="0" tIns="0" rIns="0" bIns="0" rtlCol="0" anchor="ctr"/>
          <a:lstStyle/>
          <a:p>
            <a:pPr marL="0" indent="0">
              <a:buNone/>
            </a:pPr>
            <a:r>
              <a:rPr lang="en-US" sz="1800" b="1" dirty="0">
                <a:solidFill>
                  <a:srgbClr val="B31B1B"/>
                </a:solidFill>
                <a:latin typeface="Cambria" pitchFamily="34" charset="0"/>
                <a:ea typeface="Cambria" pitchFamily="34" charset="-122"/>
                <a:cs typeface="Cambria" pitchFamily="34" charset="-120"/>
              </a:rPr>
              <a:t>SAFE Note</a:t>
            </a:r>
            <a:endParaRPr lang="en-US" sz="1800" dirty="0"/>
          </a:p>
        </p:txBody>
      </p:sp>
      <p:sp>
        <p:nvSpPr>
          <p:cNvPr id="6" name="Text 4"/>
          <p:cNvSpPr txBox="1"/>
          <p:nvPr/>
        </p:nvSpPr>
        <p:spPr>
          <a:xfrm>
            <a:off x="660399" y="1813814"/>
            <a:ext cx="5249369" cy="3032506"/>
          </a:xfrm>
          <a:prstGeom prst="rect">
            <a:avLst/>
          </a:prstGeom>
          <a:noFill/>
          <a:ln/>
        </p:spPr>
        <p:txBody>
          <a:bodyPr wrap="square" lIns="0" tIns="0" rIns="0" bIns="0" rtlCol="0" anchor="ctr"/>
          <a:lstStyle/>
          <a:p>
            <a:pPr>
              <a:lnSpc>
                <a:spcPct val="130000"/>
              </a:lnSpc>
            </a:pPr>
            <a:endParaRPr lang="en-US" sz="1450" dirty="0">
              <a:solidFill>
                <a:srgbClr val="262626"/>
              </a:solidFill>
              <a:latin typeface="Calibri" pitchFamily="34" charset="0"/>
              <a:ea typeface="Calibri" pitchFamily="34" charset="-122"/>
              <a:cs typeface="Calibri" pitchFamily="34" charset="-120"/>
            </a:endParaRPr>
          </a:p>
          <a:p>
            <a:pPr>
              <a:lnSpc>
                <a:spcPct val="130000"/>
              </a:lnSpc>
            </a:pPr>
            <a:r>
              <a:rPr lang="en-US" sz="1450" dirty="0">
                <a:solidFill>
                  <a:srgbClr val="262626"/>
                </a:solidFill>
                <a:latin typeface="Calibri" pitchFamily="34" charset="0"/>
                <a:ea typeface="Calibri" pitchFamily="34" charset="-122"/>
                <a:cs typeface="Calibri" pitchFamily="34" charset="-120"/>
              </a:rPr>
              <a:t>Use a YC-like SAFE note — uncapped or Capped, MFN, with pro rata options. Venture Catalyst and suggest a structure but the details fall on investor + founder. Venture Catalyst does not coordinate investments or act as a broker-dealer initially; a side letter later grants right of first refusal to participate in the startup’s first priced round through an SPV.</a:t>
            </a:r>
            <a:br>
              <a:rPr lang="en-US" sz="1450" dirty="0">
                <a:solidFill>
                  <a:srgbClr val="262626"/>
                </a:solidFill>
                <a:latin typeface="Calibri" pitchFamily="34" charset="0"/>
                <a:ea typeface="Calibri" pitchFamily="34" charset="-122"/>
                <a:cs typeface="Calibri" pitchFamily="34" charset="-120"/>
              </a:rPr>
            </a:br>
            <a:endParaRPr lang="en-US" sz="1450" dirty="0">
              <a:solidFill>
                <a:srgbClr val="262626"/>
              </a:solidFill>
              <a:latin typeface="Calibri" pitchFamily="34" charset="0"/>
              <a:ea typeface="Calibri" pitchFamily="34" charset="-122"/>
              <a:cs typeface="Calibri" pitchFamily="34" charset="-120"/>
            </a:endParaRPr>
          </a:p>
          <a:p>
            <a:pPr>
              <a:lnSpc>
                <a:spcPct val="130000"/>
              </a:lnSpc>
            </a:pPr>
            <a:r>
              <a:rPr lang="en-US" sz="1450" b="1" dirty="0">
                <a:solidFill>
                  <a:srgbClr val="262626"/>
                </a:solidFill>
                <a:latin typeface="Calibri" pitchFamily="34" charset="0"/>
                <a:ea typeface="Calibri" pitchFamily="34" charset="-122"/>
                <a:cs typeface="Calibri" pitchFamily="34" charset="-120"/>
              </a:rPr>
              <a:t>Side Letter for Investor</a:t>
            </a:r>
            <a:br>
              <a:rPr lang="en-US" sz="1450" dirty="0">
                <a:solidFill>
                  <a:srgbClr val="262626"/>
                </a:solidFill>
                <a:latin typeface="Calibri" pitchFamily="34" charset="0"/>
                <a:ea typeface="Calibri" pitchFamily="34" charset="-122"/>
                <a:cs typeface="Calibri" pitchFamily="34" charset="-120"/>
              </a:rPr>
            </a:br>
            <a:r>
              <a:rPr lang="en-US" sz="1450" dirty="0">
                <a:solidFill>
                  <a:srgbClr val="262626"/>
                </a:solidFill>
                <a:latin typeface="Calibri" pitchFamily="34" charset="0"/>
                <a:ea typeface="Calibri" pitchFamily="34" charset="-122"/>
                <a:cs typeface="Calibri" pitchFamily="34" charset="-120"/>
              </a:rPr>
              <a:t>Gives angel investors the option to advise and mentor startups, with defined requirements and parameters.</a:t>
            </a:r>
            <a:endParaRPr lang="en-US" sz="1450" dirty="0"/>
          </a:p>
          <a:p>
            <a:pPr marL="0" indent="0">
              <a:lnSpc>
                <a:spcPct val="130000"/>
              </a:lnSpc>
              <a:buNone/>
            </a:pPr>
            <a:endParaRPr lang="en-US" sz="1450" dirty="0"/>
          </a:p>
        </p:txBody>
      </p:sp>
      <p:sp>
        <p:nvSpPr>
          <p:cNvPr id="7" name="Shape 5"/>
          <p:cNvSpPr/>
          <p:nvPr/>
        </p:nvSpPr>
        <p:spPr>
          <a:xfrm>
            <a:off x="6278728" y="1316736"/>
            <a:ext cx="5413248" cy="3529584"/>
          </a:xfrm>
          <a:prstGeom prst="roundRect">
            <a:avLst>
              <a:gd name="adj" fmla="val 2424"/>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8" name="Text 6"/>
          <p:cNvSpPr txBox="1"/>
          <p:nvPr/>
        </p:nvSpPr>
        <p:spPr>
          <a:xfrm>
            <a:off x="6370167" y="1444752"/>
            <a:ext cx="4724248" cy="411480"/>
          </a:xfrm>
          <a:prstGeom prst="rect">
            <a:avLst/>
          </a:prstGeom>
          <a:noFill/>
          <a:ln/>
        </p:spPr>
        <p:txBody>
          <a:bodyPr wrap="square" lIns="0" tIns="0" rIns="0" bIns="0" rtlCol="0" anchor="ctr"/>
          <a:lstStyle/>
          <a:p>
            <a:r>
              <a:rPr lang="en-US" b="1" dirty="0">
                <a:solidFill>
                  <a:srgbClr val="B31B1B"/>
                </a:solidFill>
                <a:latin typeface="Cambria" pitchFamily="34" charset="0"/>
                <a:ea typeface="Cambria" pitchFamily="34" charset="-122"/>
                <a:cs typeface="Cambria" pitchFamily="34" charset="-120"/>
              </a:rPr>
              <a:t>Strategic Angel + Value-Add Investor</a:t>
            </a:r>
            <a:endParaRPr lang="en-US" dirty="0"/>
          </a:p>
        </p:txBody>
      </p:sp>
      <p:sp>
        <p:nvSpPr>
          <p:cNvPr id="10" name="Text 8"/>
          <p:cNvSpPr txBox="1"/>
          <p:nvPr/>
        </p:nvSpPr>
        <p:spPr>
          <a:xfrm>
            <a:off x="548640" y="5120640"/>
            <a:ext cx="11094415" cy="457200"/>
          </a:xfrm>
          <a:prstGeom prst="rect">
            <a:avLst/>
          </a:prstGeom>
          <a:noFill/>
          <a:ln/>
        </p:spPr>
        <p:txBody>
          <a:bodyPr wrap="square" lIns="0" tIns="0" rIns="0" bIns="0" rtlCol="0" anchor="ctr"/>
          <a:lstStyle/>
          <a:p>
            <a:pPr marL="0" indent="0">
              <a:buNone/>
            </a:pPr>
            <a:r>
              <a:rPr lang="en-US" sz="1250" i="1" dirty="0">
                <a:solidFill>
                  <a:srgbClr val="5B5D61"/>
                </a:solidFill>
                <a:latin typeface="Calibri" pitchFamily="34" charset="0"/>
                <a:ea typeface="Calibri" pitchFamily="34" charset="-122"/>
                <a:cs typeface="Calibri" pitchFamily="34" charset="-120"/>
              </a:rPr>
              <a:t>Angel Squad’s one-investor-per-startup model shows this mechanic works; Venture Catalyst adds a dedicated mentorship layer on top.</a:t>
            </a:r>
            <a:endParaRPr lang="en-US" sz="1250" dirty="0"/>
          </a:p>
        </p:txBody>
      </p:sp>
      <p:sp>
        <p:nvSpPr>
          <p:cNvPr id="11" name="Text 9"/>
          <p:cNvSpPr txBox="1"/>
          <p:nvPr/>
        </p:nvSpPr>
        <p:spPr>
          <a:xfrm>
            <a:off x="548640" y="6473952"/>
            <a:ext cx="3657600" cy="274320"/>
          </a:xfrm>
          <a:prstGeom prst="rect">
            <a:avLst/>
          </a:prstGeom>
          <a:noFill/>
          <a:ln/>
        </p:spPr>
        <p:txBody>
          <a:bodyPr wrap="square" lIns="0" tIns="0" rIns="0" bIns="0" rtlCol="0" anchor="ctr"/>
          <a:lstStyle/>
          <a:p>
            <a:pPr marL="0" indent="0">
              <a:buNone/>
            </a:pPr>
            <a:r>
              <a:rPr lang="en-US" sz="900" kern="0" spc="100" dirty="0">
                <a:solidFill>
                  <a:srgbClr val="5B5D61"/>
                </a:solidFill>
                <a:latin typeface="Calibri" pitchFamily="34" charset="0"/>
                <a:ea typeface="Calibri" pitchFamily="34" charset="-122"/>
                <a:cs typeface="Calibri" pitchFamily="34" charset="-120"/>
              </a:rPr>
              <a:t>VENTURE CATALYST</a:t>
            </a:r>
            <a:endParaRPr lang="en-US" sz="900" dirty="0"/>
          </a:p>
        </p:txBody>
      </p:sp>
      <p:sp>
        <p:nvSpPr>
          <p:cNvPr id="12" name="Text 10"/>
          <p:cNvSpPr txBox="1"/>
          <p:nvPr/>
        </p:nvSpPr>
        <p:spPr>
          <a:xfrm>
            <a:off x="11094415" y="6473952"/>
            <a:ext cx="548640" cy="274320"/>
          </a:xfrm>
          <a:prstGeom prst="rect">
            <a:avLst/>
          </a:prstGeom>
          <a:noFill/>
          <a:ln/>
        </p:spPr>
        <p:txBody>
          <a:bodyPr wrap="square" lIns="0" tIns="0" rIns="0" bIns="0" rtlCol="0" anchor="ctr"/>
          <a:lstStyle/>
          <a:p>
            <a:pPr marL="0" indent="0" algn="r">
              <a:buNone/>
            </a:pPr>
            <a:r>
              <a:rPr lang="en-US" sz="900" dirty="0">
                <a:solidFill>
                  <a:srgbClr val="5B5D61"/>
                </a:solidFill>
                <a:latin typeface="Calibri" pitchFamily="34" charset="0"/>
                <a:ea typeface="Calibri" pitchFamily="34" charset="-122"/>
                <a:cs typeface="Calibri" pitchFamily="34" charset="-120"/>
              </a:rPr>
              <a:t>10</a:t>
            </a:r>
            <a:endParaRPr lang="en-US" sz="900" dirty="0"/>
          </a:p>
        </p:txBody>
      </p:sp>
      <p:sp>
        <p:nvSpPr>
          <p:cNvPr id="18" name="Text 4">
            <a:extLst>
              <a:ext uri="{FF2B5EF4-FFF2-40B4-BE49-F238E27FC236}">
                <a16:creationId xmlns:a16="http://schemas.microsoft.com/office/drawing/2014/main" id="{B9566ADD-3820-431C-7E51-E4F7CC1556BA}"/>
              </a:ext>
            </a:extLst>
          </p:cNvPr>
          <p:cNvSpPr txBox="1"/>
          <p:nvPr/>
        </p:nvSpPr>
        <p:spPr>
          <a:xfrm>
            <a:off x="6360667" y="1745234"/>
            <a:ext cx="5249369" cy="3032506"/>
          </a:xfrm>
          <a:prstGeom prst="rect">
            <a:avLst/>
          </a:prstGeom>
          <a:noFill/>
          <a:ln/>
        </p:spPr>
        <p:txBody>
          <a:bodyPr wrap="square" lIns="0" tIns="0" rIns="0" bIns="0" rtlCol="0" anchor="ctr"/>
          <a:lstStyle/>
          <a:p>
            <a:r>
              <a:rPr lang="en-US" sz="1600" dirty="0">
                <a:solidFill>
                  <a:srgbClr val="262626"/>
                </a:solidFill>
                <a:ea typeface="Cambria" panose="02040503050406030204" pitchFamily="18" charset="0"/>
                <a:cs typeface="Cambria" pitchFamily="34" charset="-120"/>
              </a:rPr>
              <a:t>Venture Catalyst differentiates itself from other funding sources and VCs by align founders to an angel investors who can dd value through their network and connections. Student founders are  uniquely positioned to benefit from the mentorship and support that strategic and value-add angel investor can bring.  We can help you reach your first customer and revenue.</a:t>
            </a:r>
          </a:p>
          <a:p>
            <a:endParaRPr lang="en-US" sz="1600" dirty="0">
              <a:solidFill>
                <a:srgbClr val="262626"/>
              </a:solidFill>
              <a:ea typeface="Cambria" panose="02040503050406030204" pitchFamily="18" charset="0"/>
              <a:cs typeface="Cambria" pitchFamily="34" charset="-120"/>
            </a:endParaRPr>
          </a:p>
          <a:p>
            <a:r>
              <a:rPr lang="en-US" sz="1600" dirty="0">
                <a:solidFill>
                  <a:srgbClr val="262626"/>
                </a:solidFill>
                <a:ea typeface="Cambria" panose="02040503050406030204" pitchFamily="18" charset="0"/>
                <a:cs typeface="Cambria" pitchFamily="34" charset="-120"/>
              </a:rPr>
              <a:t>We believe that value-add angel investors for student founders who an invest across the company life-cycle in later stages is a key differentiator.</a:t>
            </a:r>
            <a:endParaRPr lang="en-US" sz="1600" dirty="0">
              <a:ea typeface="Cambria" panose="020405030504060302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ctr"/>
          <a:lstStyle/>
          <a:p>
            <a:pPr marL="0" indent="0">
              <a:buNone/>
            </a:pPr>
            <a:r>
              <a:rPr lang="en-US" sz="1200" b="1" kern="0" spc="200" dirty="0">
                <a:solidFill>
                  <a:srgbClr val="B31B1B"/>
                </a:solidFill>
                <a:latin typeface="Calibri" pitchFamily="34" charset="0"/>
                <a:ea typeface="Calibri" pitchFamily="34" charset="-122"/>
                <a:cs typeface="Calibri" pitchFamily="34" charset="-120"/>
              </a:rPr>
              <a:t>OTHER MODELS / COMP</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t"/>
          <a:lstStyle/>
          <a:p>
            <a:pPr marL="0" indent="0">
              <a:buNone/>
            </a:pPr>
            <a:r>
              <a:rPr lang="en-US" sz="2800" b="1" dirty="0">
                <a:solidFill>
                  <a:srgbClr val="262626"/>
                </a:solidFill>
                <a:latin typeface="Cambria" pitchFamily="34" charset="0"/>
                <a:ea typeface="Cambria" pitchFamily="34" charset="-122"/>
                <a:cs typeface="Cambria" pitchFamily="34" charset="-120"/>
              </a:rPr>
              <a:t>How Venture Catalyst Differs From the Alternatives</a:t>
            </a:r>
            <a:endParaRPr lang="en-US" sz="2800" dirty="0"/>
          </a:p>
        </p:txBody>
      </p:sp>
      <p:sp>
        <p:nvSpPr>
          <p:cNvPr id="7" name="Shape 5"/>
          <p:cNvSpPr/>
          <p:nvPr/>
        </p:nvSpPr>
        <p:spPr>
          <a:xfrm>
            <a:off x="548640" y="4892040"/>
            <a:ext cx="11094415" cy="960120"/>
          </a:xfrm>
          <a:prstGeom prst="roundRect">
            <a:avLst>
              <a:gd name="adj" fmla="val 7619"/>
            </a:avLst>
          </a:prstGeom>
          <a:solidFill>
            <a:srgbClr val="B31B1B"/>
          </a:solidFill>
          <a:ln/>
        </p:spPr>
        <p:txBody>
          <a:bodyPr/>
          <a:lstStyle/>
          <a:p>
            <a:endParaRPr lang="en-US"/>
          </a:p>
        </p:txBody>
      </p:sp>
      <p:sp>
        <p:nvSpPr>
          <p:cNvPr id="8" name="Text 6"/>
          <p:cNvSpPr txBox="1"/>
          <p:nvPr/>
        </p:nvSpPr>
        <p:spPr>
          <a:xfrm>
            <a:off x="711200" y="4892040"/>
            <a:ext cx="10731500" cy="960120"/>
          </a:xfrm>
          <a:prstGeom prst="rect">
            <a:avLst/>
          </a:prstGeom>
          <a:noFill/>
          <a:ln/>
        </p:spPr>
        <p:txBody>
          <a:bodyPr wrap="square" lIns="0" tIns="0" rIns="0" bIns="0" rtlCol="0" anchor="ctr"/>
          <a:lstStyle/>
          <a:p>
            <a:pPr marL="0" indent="0">
              <a:lnSpc>
                <a:spcPct val="120000"/>
              </a:lnSpc>
              <a:buNone/>
            </a:pPr>
            <a:r>
              <a:rPr lang="en-US" sz="1300" dirty="0">
                <a:solidFill>
                  <a:srgbClr val="FFFFFF"/>
                </a:solidFill>
                <a:latin typeface="Calibri" pitchFamily="34" charset="0"/>
                <a:ea typeface="Calibri" pitchFamily="34" charset="-122"/>
                <a:cs typeface="Calibri" pitchFamily="34" charset="-120"/>
              </a:rPr>
              <a:t>Venture Catalyst is distinctive  in that it is not a typical accelerator or fund that has capital as a main value-add. Comparable funds demonstrates the success of the thesis of investing in students in smaller check sizes and the unique ability for Gen Z founders to succeed in certain sectors. The VC sourcing pipeline through university partnerships is proven method for major funds such as General Catalyst, dorm Room Fund and Collide Capital. </a:t>
            </a:r>
            <a:endParaRPr lang="en-US" sz="1300" dirty="0"/>
          </a:p>
        </p:txBody>
      </p:sp>
      <p:sp>
        <p:nvSpPr>
          <p:cNvPr id="9" name="Text 7"/>
          <p:cNvSpPr txBox="1"/>
          <p:nvPr/>
        </p:nvSpPr>
        <p:spPr>
          <a:xfrm>
            <a:off x="548640" y="6473952"/>
            <a:ext cx="3657600" cy="274320"/>
          </a:xfrm>
          <a:prstGeom prst="rect">
            <a:avLst/>
          </a:prstGeom>
          <a:noFill/>
          <a:ln/>
        </p:spPr>
        <p:txBody>
          <a:bodyPr wrap="square" lIns="0" tIns="0" rIns="0" bIns="0" rtlCol="0" anchor="ctr"/>
          <a:lstStyle/>
          <a:p>
            <a:pPr marL="0" indent="0">
              <a:buNone/>
            </a:pPr>
            <a:r>
              <a:rPr lang="en-US" sz="900" kern="0" spc="100" dirty="0">
                <a:solidFill>
                  <a:srgbClr val="5B5D61"/>
                </a:solidFill>
                <a:latin typeface="Calibri" pitchFamily="34" charset="0"/>
                <a:ea typeface="Calibri" pitchFamily="34" charset="-122"/>
                <a:cs typeface="Calibri" pitchFamily="34" charset="-120"/>
              </a:rPr>
              <a:t>VENTURE CATALYST</a:t>
            </a:r>
            <a:endParaRPr lang="en-US" sz="900" dirty="0"/>
          </a:p>
        </p:txBody>
      </p:sp>
      <p:sp>
        <p:nvSpPr>
          <p:cNvPr id="10" name="Text 8"/>
          <p:cNvSpPr txBox="1"/>
          <p:nvPr/>
        </p:nvSpPr>
        <p:spPr>
          <a:xfrm>
            <a:off x="11094415" y="6473952"/>
            <a:ext cx="548640" cy="274320"/>
          </a:xfrm>
          <a:prstGeom prst="rect">
            <a:avLst/>
          </a:prstGeom>
          <a:noFill/>
          <a:ln/>
        </p:spPr>
        <p:txBody>
          <a:bodyPr wrap="square" lIns="0" tIns="0" rIns="0" bIns="0" rtlCol="0" anchor="ctr"/>
          <a:lstStyle/>
          <a:p>
            <a:pPr marL="0" indent="0" algn="r">
              <a:buNone/>
            </a:pPr>
            <a:r>
              <a:rPr lang="en-US" sz="900" dirty="0">
                <a:solidFill>
                  <a:srgbClr val="5B5D61"/>
                </a:solidFill>
                <a:latin typeface="Calibri" pitchFamily="34" charset="0"/>
                <a:ea typeface="Calibri" pitchFamily="34" charset="-122"/>
                <a:cs typeface="Calibri" pitchFamily="34" charset="-120"/>
              </a:rPr>
              <a:t>11</a:t>
            </a:r>
            <a:endParaRPr lang="en-US" sz="900" dirty="0"/>
          </a:p>
        </p:txBody>
      </p:sp>
      <p:sp>
        <p:nvSpPr>
          <p:cNvPr id="12" name="Text 2">
            <a:extLst>
              <a:ext uri="{FF2B5EF4-FFF2-40B4-BE49-F238E27FC236}">
                <a16:creationId xmlns:a16="http://schemas.microsoft.com/office/drawing/2014/main" id="{5F8CEDD4-F042-F909-CF4F-F5210517768F}"/>
              </a:ext>
            </a:extLst>
          </p:cNvPr>
          <p:cNvSpPr txBox="1"/>
          <p:nvPr/>
        </p:nvSpPr>
        <p:spPr>
          <a:xfrm>
            <a:off x="548640" y="1783080"/>
            <a:ext cx="4853539" cy="822960"/>
          </a:xfrm>
          <a:prstGeom prst="rect">
            <a:avLst/>
          </a:prstGeom>
          <a:noFill/>
          <a:ln/>
        </p:spPr>
        <p:txBody>
          <a:bodyPr wrap="square" lIns="0" tIns="0" rIns="0" bIns="0" rtlCol="0" anchor="ctr"/>
          <a:lstStyle/>
          <a:p>
            <a:pPr marL="0" indent="0">
              <a:lnSpc>
                <a:spcPct val="125000"/>
              </a:lnSpc>
              <a:buNone/>
            </a:pPr>
            <a:r>
              <a:rPr lang="en-US" sz="1550" b="1" dirty="0">
                <a:solidFill>
                  <a:srgbClr val="262626"/>
                </a:solidFill>
                <a:latin typeface="Calibri" pitchFamily="34" charset="0"/>
                <a:ea typeface="Calibri" pitchFamily="34" charset="-122"/>
                <a:cs typeface="Calibri" pitchFamily="34" charset="-120"/>
              </a:rPr>
              <a:t>Breakthrough Ventures </a:t>
            </a:r>
            <a:r>
              <a:rPr lang="en-US" sz="1550" dirty="0">
                <a:solidFill>
                  <a:srgbClr val="262626"/>
                </a:solidFill>
                <a:latin typeface="Calibri" pitchFamily="34" charset="0"/>
                <a:ea typeface="Calibri" pitchFamily="34" charset="-122"/>
                <a:cs typeface="Calibri" pitchFamily="34" charset="-120"/>
              </a:rPr>
              <a:t>leaves a void — it acts as an accelerator with limited spots, focused on tech and the Bay Area.</a:t>
            </a:r>
            <a:endParaRPr lang="en-US" sz="1550" dirty="0"/>
          </a:p>
        </p:txBody>
      </p:sp>
      <p:sp>
        <p:nvSpPr>
          <p:cNvPr id="14" name="Text 4">
            <a:extLst>
              <a:ext uri="{FF2B5EF4-FFF2-40B4-BE49-F238E27FC236}">
                <a16:creationId xmlns:a16="http://schemas.microsoft.com/office/drawing/2014/main" id="{E0F42519-66F5-3BB2-B4BB-5CD9395750E6}"/>
              </a:ext>
            </a:extLst>
          </p:cNvPr>
          <p:cNvSpPr txBox="1"/>
          <p:nvPr/>
        </p:nvSpPr>
        <p:spPr>
          <a:xfrm>
            <a:off x="548640" y="2926080"/>
            <a:ext cx="4853539" cy="1645920"/>
          </a:xfrm>
          <a:prstGeom prst="rect">
            <a:avLst/>
          </a:prstGeom>
          <a:noFill/>
          <a:ln/>
        </p:spPr>
        <p:txBody>
          <a:bodyPr wrap="square" lIns="0" tIns="0" rIns="0" bIns="0" rtlCol="0" anchor="t"/>
          <a:lstStyle/>
          <a:p>
            <a:pPr marL="228600" indent="-228600">
              <a:lnSpc>
                <a:spcPct val="108000"/>
              </a:lnSpc>
              <a:spcAft>
                <a:spcPts val="800"/>
              </a:spcAft>
              <a:buSzPct val="100000"/>
              <a:buChar char="●"/>
            </a:pPr>
            <a:r>
              <a:rPr lang="en-US" sz="1450" dirty="0">
                <a:solidFill>
                  <a:srgbClr val="262626"/>
                </a:solidFill>
                <a:latin typeface="Calibri" pitchFamily="34" charset="0"/>
                <a:ea typeface="Calibri" pitchFamily="34" charset="-122"/>
                <a:cs typeface="Calibri" pitchFamily="34" charset="-120"/>
              </a:rPr>
              <a:t>Startups outside of the Bay Area</a:t>
            </a:r>
            <a:endParaRPr lang="en-US" sz="1450" dirty="0"/>
          </a:p>
          <a:p>
            <a:pPr marL="228600" indent="-228600">
              <a:lnSpc>
                <a:spcPct val="108000"/>
              </a:lnSpc>
              <a:spcAft>
                <a:spcPts val="800"/>
              </a:spcAft>
              <a:buSzPct val="100000"/>
              <a:buChar char="●"/>
            </a:pPr>
            <a:r>
              <a:rPr lang="en-US" sz="1450" dirty="0">
                <a:solidFill>
                  <a:srgbClr val="262626"/>
                </a:solidFill>
                <a:latin typeface="Calibri" pitchFamily="34" charset="0"/>
                <a:ea typeface="Calibri" pitchFamily="34" charset="-122"/>
                <a:cs typeface="Calibri" pitchFamily="34" charset="-120"/>
              </a:rPr>
              <a:t>Student founders who can’t easily travel to, or work around, an accelerator’s timeline</a:t>
            </a:r>
            <a:endParaRPr lang="en-US" sz="1450" dirty="0"/>
          </a:p>
        </p:txBody>
      </p:sp>
      <p:sp>
        <p:nvSpPr>
          <p:cNvPr id="16" name="Text 2">
            <a:extLst>
              <a:ext uri="{FF2B5EF4-FFF2-40B4-BE49-F238E27FC236}">
                <a16:creationId xmlns:a16="http://schemas.microsoft.com/office/drawing/2014/main" id="{4358F9BB-8E42-48F2-C325-BE005A7B8329}"/>
              </a:ext>
            </a:extLst>
          </p:cNvPr>
          <p:cNvSpPr txBox="1"/>
          <p:nvPr/>
        </p:nvSpPr>
        <p:spPr>
          <a:xfrm>
            <a:off x="5775655" y="1712740"/>
            <a:ext cx="5547360" cy="1213340"/>
          </a:xfrm>
          <a:prstGeom prst="rect">
            <a:avLst/>
          </a:prstGeom>
          <a:noFill/>
          <a:ln/>
        </p:spPr>
        <p:txBody>
          <a:bodyPr wrap="square" lIns="0" tIns="0" rIns="0" bIns="0" rtlCol="0" anchor="ctr"/>
          <a:lstStyle/>
          <a:p>
            <a:pPr marL="0" indent="0">
              <a:lnSpc>
                <a:spcPct val="130000"/>
              </a:lnSpc>
              <a:buNone/>
            </a:pPr>
            <a:r>
              <a:rPr lang="en-US" sz="1600" b="1" dirty="0">
                <a:solidFill>
                  <a:srgbClr val="262626"/>
                </a:solidFill>
                <a:latin typeface="Calibri" pitchFamily="34" charset="0"/>
                <a:ea typeface="Calibri" pitchFamily="34" charset="-122"/>
                <a:cs typeface="Calibri" pitchFamily="34" charset="-120"/>
              </a:rPr>
              <a:t>Atland Ventures </a:t>
            </a:r>
            <a:r>
              <a:rPr lang="en-US" sz="1600" dirty="0">
                <a:solidFill>
                  <a:srgbClr val="262626"/>
                </a:solidFill>
                <a:latin typeface="Calibri" pitchFamily="34" charset="0"/>
                <a:ea typeface="Calibri" pitchFamily="34" charset="-122"/>
                <a:cs typeface="Calibri" pitchFamily="34" charset="-120"/>
              </a:rPr>
              <a:t>is a student-run fund with $2M AUM, launched in part by raising from alumni to invest in startups solving problems faced by Gen Z. It demonstrates the ability to successfully partner with alumni to invest in startups.</a:t>
            </a:r>
            <a:endParaRPr lang="en-US" sz="1600" dirty="0"/>
          </a:p>
        </p:txBody>
      </p:sp>
      <p:sp>
        <p:nvSpPr>
          <p:cNvPr id="18" name="Text 3">
            <a:extLst>
              <a:ext uri="{FF2B5EF4-FFF2-40B4-BE49-F238E27FC236}">
                <a16:creationId xmlns:a16="http://schemas.microsoft.com/office/drawing/2014/main" id="{A5A48EEF-DEBA-67BB-FC56-324D6DAD450D}"/>
              </a:ext>
            </a:extLst>
          </p:cNvPr>
          <p:cNvSpPr txBox="1"/>
          <p:nvPr/>
        </p:nvSpPr>
        <p:spPr>
          <a:xfrm>
            <a:off x="5775655" y="2971798"/>
            <a:ext cx="5547360" cy="1051561"/>
          </a:xfrm>
          <a:prstGeom prst="rect">
            <a:avLst/>
          </a:prstGeom>
          <a:noFill/>
          <a:ln/>
        </p:spPr>
        <p:txBody>
          <a:bodyPr wrap="square" lIns="0" tIns="0" rIns="0" bIns="0" rtlCol="0" anchor="ctr"/>
          <a:lstStyle/>
          <a:p>
            <a:pPr marL="0" indent="0">
              <a:lnSpc>
                <a:spcPct val="130000"/>
              </a:lnSpc>
              <a:buNone/>
            </a:pPr>
            <a:r>
              <a:rPr lang="en-US" sz="1600" dirty="0">
                <a:solidFill>
                  <a:srgbClr val="262626"/>
                </a:solidFill>
                <a:latin typeface="Calibri" pitchFamily="34" charset="0"/>
                <a:ea typeface="Calibri" pitchFamily="34" charset="-122"/>
                <a:cs typeface="Calibri" pitchFamily="34" charset="-120"/>
              </a:rPr>
              <a:t>As demonstrated by other funds — including the Dorm Room Fund and VC fellowship programs like Collide Capital — partnering with college students is an effective way to build a sourcing pipeline.</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ctr"/>
          <a:lstStyle/>
          <a:p>
            <a:pPr marL="0" indent="0">
              <a:buNone/>
            </a:pPr>
            <a:r>
              <a:rPr lang="en-US" sz="1200" b="1" kern="0" spc="200" dirty="0">
                <a:solidFill>
                  <a:srgbClr val="B31B1B"/>
                </a:solidFill>
                <a:latin typeface="Calibri" pitchFamily="34" charset="0"/>
                <a:ea typeface="Calibri" pitchFamily="34" charset="-122"/>
                <a:cs typeface="Calibri" pitchFamily="34" charset="-120"/>
              </a:rPr>
              <a:t>PROJECTIONS</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t"/>
          <a:lstStyle/>
          <a:p>
            <a:pPr marL="0" indent="0">
              <a:buNone/>
            </a:pPr>
            <a:r>
              <a:rPr lang="en-US" sz="2800" b="1" dirty="0">
                <a:solidFill>
                  <a:srgbClr val="262626"/>
                </a:solidFill>
                <a:latin typeface="Cambria" pitchFamily="34" charset="0"/>
                <a:ea typeface="Cambria" pitchFamily="34" charset="-122"/>
                <a:cs typeface="Cambria" pitchFamily="34" charset="-120"/>
              </a:rPr>
              <a:t>The Markup: From First Check to Priced Round</a:t>
            </a:r>
            <a:endParaRPr lang="en-US" sz="2800" dirty="0"/>
          </a:p>
        </p:txBody>
      </p:sp>
      <p:sp>
        <p:nvSpPr>
          <p:cNvPr id="4" name="Text 2"/>
          <p:cNvSpPr txBox="1"/>
          <p:nvPr/>
        </p:nvSpPr>
        <p:spPr>
          <a:xfrm>
            <a:off x="548640" y="1283367"/>
            <a:ext cx="11094415" cy="774033"/>
          </a:xfrm>
          <a:prstGeom prst="rect">
            <a:avLst/>
          </a:prstGeom>
          <a:noFill/>
          <a:ln/>
        </p:spPr>
        <p:txBody>
          <a:bodyPr wrap="square" lIns="0" tIns="0" rIns="0" bIns="0" rtlCol="0" anchor="ctr"/>
          <a:lstStyle/>
          <a:p>
            <a:pPr marL="0" indent="0">
              <a:buNone/>
            </a:pPr>
            <a:r>
              <a:rPr lang="en-US" sz="1350" dirty="0">
                <a:solidFill>
                  <a:srgbClr val="5B5D61"/>
                </a:solidFill>
                <a:latin typeface="Calibri" pitchFamily="34" charset="0"/>
                <a:ea typeface="Calibri" pitchFamily="34" charset="-122"/>
                <a:cs typeface="Calibri" pitchFamily="34" charset="-120"/>
              </a:rPr>
              <a:t>Assume Venture Catalyst supports a founder who is then admitted into Y-Combinator (likely a few months after)</a:t>
            </a:r>
          </a:p>
          <a:p>
            <a:pPr marL="0" indent="0">
              <a:buNone/>
            </a:pPr>
            <a:endParaRPr lang="en-US" sz="1350" dirty="0">
              <a:solidFill>
                <a:srgbClr val="5B5D61"/>
              </a:solidFill>
              <a:latin typeface="Calibri" pitchFamily="34" charset="0"/>
              <a:ea typeface="Calibri" pitchFamily="34" charset="-122"/>
              <a:cs typeface="Calibri" pitchFamily="34" charset="-120"/>
            </a:endParaRPr>
          </a:p>
          <a:p>
            <a:pPr marL="0" indent="0">
              <a:buNone/>
            </a:pPr>
            <a:r>
              <a:rPr lang="en-US" sz="1350" i="1" dirty="0">
                <a:solidFill>
                  <a:srgbClr val="5B5D61"/>
                </a:solidFill>
                <a:latin typeface="Calibri" pitchFamily="34" charset="0"/>
                <a:ea typeface="Calibri" pitchFamily="34" charset="-122"/>
                <a:cs typeface="Calibri" pitchFamily="34" charset="-120"/>
              </a:rPr>
              <a:t>Illustrative example — a $25,000 check through Venture Catalyst’s $5M-cap SAFE, marked at the startup’s $20M post-money cap in YC</a:t>
            </a:r>
            <a:endParaRPr lang="en-US" sz="1350" dirty="0"/>
          </a:p>
        </p:txBody>
      </p:sp>
      <p:sp>
        <p:nvSpPr>
          <p:cNvPr id="24" name="Text 22"/>
          <p:cNvSpPr txBox="1"/>
          <p:nvPr/>
        </p:nvSpPr>
        <p:spPr>
          <a:xfrm>
            <a:off x="548640" y="6473952"/>
            <a:ext cx="3657600" cy="274320"/>
          </a:xfrm>
          <a:prstGeom prst="rect">
            <a:avLst/>
          </a:prstGeom>
          <a:noFill/>
          <a:ln/>
        </p:spPr>
        <p:txBody>
          <a:bodyPr wrap="square" lIns="0" tIns="0" rIns="0" bIns="0" rtlCol="0" anchor="ctr"/>
          <a:lstStyle/>
          <a:p>
            <a:pPr marL="0" indent="0">
              <a:buNone/>
            </a:pPr>
            <a:r>
              <a:rPr lang="en-US" sz="900" kern="0" spc="100" dirty="0">
                <a:solidFill>
                  <a:srgbClr val="5B5D61"/>
                </a:solidFill>
                <a:latin typeface="Calibri" pitchFamily="34" charset="0"/>
                <a:ea typeface="Calibri" pitchFamily="34" charset="-122"/>
                <a:cs typeface="Calibri" pitchFamily="34" charset="-120"/>
              </a:rPr>
              <a:t>VENTURE CATALYST</a:t>
            </a:r>
            <a:endParaRPr lang="en-US" sz="900" dirty="0"/>
          </a:p>
        </p:txBody>
      </p:sp>
      <p:sp>
        <p:nvSpPr>
          <p:cNvPr id="25" name="Text 23"/>
          <p:cNvSpPr txBox="1"/>
          <p:nvPr/>
        </p:nvSpPr>
        <p:spPr>
          <a:xfrm>
            <a:off x="11094415" y="6473952"/>
            <a:ext cx="548640" cy="274320"/>
          </a:xfrm>
          <a:prstGeom prst="rect">
            <a:avLst/>
          </a:prstGeom>
          <a:noFill/>
          <a:ln/>
        </p:spPr>
        <p:txBody>
          <a:bodyPr wrap="square" lIns="0" tIns="0" rIns="0" bIns="0" rtlCol="0" anchor="ctr"/>
          <a:lstStyle/>
          <a:p>
            <a:pPr marL="0" indent="0" algn="r">
              <a:buNone/>
            </a:pPr>
            <a:r>
              <a:rPr lang="en-US" sz="900" dirty="0">
                <a:solidFill>
                  <a:srgbClr val="5B5D61"/>
                </a:solidFill>
                <a:latin typeface="Calibri" pitchFamily="34" charset="0"/>
                <a:ea typeface="Calibri" pitchFamily="34" charset="-122"/>
                <a:cs typeface="Calibri" pitchFamily="34" charset="-120"/>
              </a:rPr>
              <a:t>12</a:t>
            </a:r>
            <a:endParaRPr lang="en-US" sz="900" dirty="0"/>
          </a:p>
        </p:txBody>
      </p:sp>
      <p:sp>
        <p:nvSpPr>
          <p:cNvPr id="26" name="Rounded Rectangle 25"/>
          <p:cNvSpPr/>
          <p:nvPr/>
        </p:nvSpPr>
        <p:spPr>
          <a:xfrm>
            <a:off x="1295847" y="4525000"/>
            <a:ext cx="2600000" cy="625000"/>
          </a:xfrm>
          <a:prstGeom prst="roundRect">
            <a:avLst>
              <a:gd name="adj" fmla="val 6000"/>
            </a:avLst>
          </a:prstGeom>
          <a:solidFill>
            <a:srgbClr val="FBF2F1"/>
          </a:solidFill>
          <a:ln w="9525">
            <a:solidFill>
              <a:srgbClr val="E3D6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1195847" y="4045000"/>
            <a:ext cx="2800000" cy="300000"/>
          </a:xfrm>
          <a:prstGeom prst="rect">
            <a:avLst/>
          </a:prstGeom>
          <a:noFill/>
        </p:spPr>
        <p:txBody>
          <a:bodyPr wrap="square" lIns="0" tIns="0" rIns="0" bIns="0">
            <a:spAutoFit/>
          </a:bodyPr>
          <a:lstStyle/>
          <a:p>
            <a:pPr algn="ctr"/>
            <a:r>
              <a:rPr sz="2200" b="1" i="0">
                <a:solidFill>
                  <a:srgbClr val="B31B1B"/>
                </a:solidFill>
                <a:latin typeface="Bookman Old Style"/>
              </a:rPr>
              <a:t>$25,000</a:t>
            </a:r>
          </a:p>
        </p:txBody>
      </p:sp>
      <p:sp>
        <p:nvSpPr>
          <p:cNvPr id="28" name="TextBox 27"/>
          <p:cNvSpPr txBox="1"/>
          <p:nvPr/>
        </p:nvSpPr>
        <p:spPr>
          <a:xfrm>
            <a:off x="1195847" y="5240000"/>
            <a:ext cx="2800000" cy="620000"/>
          </a:xfrm>
          <a:prstGeom prst="rect">
            <a:avLst/>
          </a:prstGeom>
          <a:noFill/>
        </p:spPr>
        <p:txBody>
          <a:bodyPr wrap="square" lIns="0" tIns="0" rIns="0" bIns="0">
            <a:spAutoFit/>
          </a:bodyPr>
          <a:lstStyle/>
          <a:p>
            <a:pPr algn="ctr">
              <a:lnSpc>
                <a:spcPct val="110000"/>
              </a:lnSpc>
            </a:pPr>
            <a:r>
              <a:rPr sz="1200" b="0" i="0">
                <a:solidFill>
                  <a:srgbClr val="5B5D61"/>
                </a:solidFill>
                <a:latin typeface="Calibri"/>
              </a:rPr>
              <a:t>Initial SAFE check</a:t>
            </a:r>
          </a:p>
          <a:p>
            <a:pPr algn="ctr">
              <a:lnSpc>
                <a:spcPct val="110000"/>
              </a:lnSpc>
            </a:pPr>
            <a:r>
              <a:rPr sz="1200" b="0" i="0">
                <a:solidFill>
                  <a:srgbClr val="5B5D61"/>
                </a:solidFill>
                <a:latin typeface="Calibri"/>
              </a:rPr>
              <a:t>$5M cap · 0.5% implied ownership</a:t>
            </a:r>
          </a:p>
        </p:txBody>
      </p:sp>
      <p:sp>
        <p:nvSpPr>
          <p:cNvPr id="29" name="Rounded Rectangle 28"/>
          <p:cNvSpPr/>
          <p:nvPr/>
        </p:nvSpPr>
        <p:spPr>
          <a:xfrm>
            <a:off x="4795847" y="2650000"/>
            <a:ext cx="2600000" cy="1875000"/>
          </a:xfrm>
          <a:prstGeom prst="roundRect">
            <a:avLst>
              <a:gd name="adj" fmla="val 6000"/>
            </a:avLst>
          </a:prstGeom>
          <a:solidFill>
            <a:srgbClr val="C95A5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4645847" y="2320000"/>
            <a:ext cx="2900000" cy="300000"/>
          </a:xfrm>
          <a:prstGeom prst="rect">
            <a:avLst/>
          </a:prstGeom>
          <a:noFill/>
        </p:spPr>
        <p:txBody>
          <a:bodyPr wrap="square" lIns="0" tIns="0" rIns="0" bIns="0">
            <a:spAutoFit/>
          </a:bodyPr>
          <a:lstStyle/>
          <a:p>
            <a:pPr algn="ctr"/>
            <a:r>
              <a:rPr sz="1700" b="1" i="0">
                <a:solidFill>
                  <a:srgbClr val="B31B1B"/>
                </a:solidFill>
                <a:latin typeface="Bookman Old Style"/>
              </a:rPr>
              <a:t>+$75,000 · 4.0x markup</a:t>
            </a:r>
          </a:p>
        </p:txBody>
      </p:sp>
      <p:sp>
        <p:nvSpPr>
          <p:cNvPr id="31" name="Rounded Rectangle 30"/>
          <p:cNvSpPr/>
          <p:nvPr/>
        </p:nvSpPr>
        <p:spPr>
          <a:xfrm>
            <a:off x="8295847" y="2650000"/>
            <a:ext cx="2600000" cy="2500000"/>
          </a:xfrm>
          <a:prstGeom prst="roundRect">
            <a:avLst>
              <a:gd name="adj" fmla="val 6000"/>
            </a:avLst>
          </a:prstGeom>
          <a:solidFill>
            <a:srgbClr val="B31B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8195847" y="2170000"/>
            <a:ext cx="2800000" cy="300000"/>
          </a:xfrm>
          <a:prstGeom prst="rect">
            <a:avLst/>
          </a:prstGeom>
          <a:noFill/>
        </p:spPr>
        <p:txBody>
          <a:bodyPr wrap="square" lIns="0" tIns="0" rIns="0" bIns="0">
            <a:spAutoFit/>
          </a:bodyPr>
          <a:lstStyle/>
          <a:p>
            <a:pPr algn="ctr"/>
            <a:r>
              <a:rPr sz="2200" b="1" i="0">
                <a:solidFill>
                  <a:srgbClr val="B31B1B"/>
                </a:solidFill>
                <a:latin typeface="Bookman Old Style"/>
              </a:rPr>
              <a:t>$100,000</a:t>
            </a:r>
          </a:p>
        </p:txBody>
      </p:sp>
      <p:sp>
        <p:nvSpPr>
          <p:cNvPr id="33" name="TextBox 32"/>
          <p:cNvSpPr txBox="1"/>
          <p:nvPr/>
        </p:nvSpPr>
        <p:spPr>
          <a:xfrm>
            <a:off x="8195847" y="5240000"/>
            <a:ext cx="2800000" cy="396134"/>
          </a:xfrm>
          <a:prstGeom prst="rect">
            <a:avLst/>
          </a:prstGeom>
          <a:noFill/>
        </p:spPr>
        <p:txBody>
          <a:bodyPr wrap="square" lIns="0" tIns="0" rIns="0" bIns="0">
            <a:spAutoFit/>
          </a:bodyPr>
          <a:lstStyle/>
          <a:p>
            <a:pPr algn="ctr">
              <a:lnSpc>
                <a:spcPct val="110000"/>
              </a:lnSpc>
            </a:pPr>
            <a:r>
              <a:rPr sz="1200" b="0" i="0" dirty="0">
                <a:solidFill>
                  <a:srgbClr val="5B5D61"/>
                </a:solidFill>
                <a:latin typeface="Calibri"/>
              </a:rPr>
              <a:t>Marked value at </a:t>
            </a:r>
            <a:r>
              <a:rPr lang="en-US" sz="1200" dirty="0">
                <a:solidFill>
                  <a:srgbClr val="5B5D61"/>
                </a:solidFill>
                <a:latin typeface="Calibri"/>
              </a:rPr>
              <a:t>a YC $20M cap post-money</a:t>
            </a:r>
            <a:endParaRPr sz="1200" b="0" i="0" dirty="0">
              <a:solidFill>
                <a:srgbClr val="5B5D61"/>
              </a:solidFill>
              <a:latin typeface="Calibri"/>
            </a:endParaRPr>
          </a:p>
          <a:p>
            <a:pPr algn="ctr">
              <a:lnSpc>
                <a:spcPct val="110000"/>
              </a:lnSpc>
            </a:pPr>
            <a:r>
              <a:rPr lang="en-US" sz="1200" b="0" i="0" dirty="0">
                <a:solidFill>
                  <a:srgbClr val="5B5D61"/>
                </a:solidFill>
                <a:latin typeface="Calibri"/>
              </a:rPr>
              <a:t>SAFE </a:t>
            </a:r>
            <a:r>
              <a:rPr sz="1200" b="0" i="0" dirty="0">
                <a:solidFill>
                  <a:srgbClr val="5B5D61"/>
                </a:solidFill>
                <a:latin typeface="Calibri"/>
              </a:rPr>
              <a:t>0.5% ownership retained</a:t>
            </a:r>
          </a:p>
        </p:txBody>
      </p:sp>
      <p:cxnSp>
        <p:nvCxnSpPr>
          <p:cNvPr id="34" name="Connector 33"/>
          <p:cNvCxnSpPr/>
          <p:nvPr/>
        </p:nvCxnSpPr>
        <p:spPr>
          <a:xfrm>
            <a:off x="3895847" y="4525000"/>
            <a:ext cx="900000" cy="0"/>
          </a:xfrm>
          <a:prstGeom prst="line">
            <a:avLst/>
          </a:prstGeom>
          <a:ln w="12700">
            <a:solidFill>
              <a:srgbClr val="9C9C9C"/>
            </a:solidFill>
            <a:prstDash val="dash"/>
          </a:ln>
        </p:spPr>
        <p:style>
          <a:lnRef idx="2">
            <a:schemeClr val="accent1"/>
          </a:lnRef>
          <a:fillRef idx="0">
            <a:schemeClr val="accent1"/>
          </a:fillRef>
          <a:effectRef idx="1">
            <a:schemeClr val="accent1"/>
          </a:effectRef>
          <a:fontRef idx="minor">
            <a:schemeClr val="tx1"/>
          </a:fontRef>
        </p:style>
      </p:cxnSp>
      <p:cxnSp>
        <p:nvCxnSpPr>
          <p:cNvPr id="35" name="Connector 34"/>
          <p:cNvCxnSpPr/>
          <p:nvPr/>
        </p:nvCxnSpPr>
        <p:spPr>
          <a:xfrm>
            <a:off x="7395847" y="2650000"/>
            <a:ext cx="900000" cy="0"/>
          </a:xfrm>
          <a:prstGeom prst="line">
            <a:avLst/>
          </a:prstGeom>
          <a:ln w="12700">
            <a:solidFill>
              <a:srgbClr val="9C9C9C"/>
            </a:solidFill>
            <a:prstDash val="dash"/>
          </a:ln>
        </p:spPr>
        <p:style>
          <a:lnRef idx="2">
            <a:schemeClr val="accent1"/>
          </a:lnRef>
          <a:fillRef idx="0">
            <a:schemeClr val="accent1"/>
          </a:fillRef>
          <a:effectRef idx="1">
            <a:schemeClr val="accent1"/>
          </a:effectRef>
          <a:fontRef idx="minor">
            <a:schemeClr val="tx1"/>
          </a:fontRef>
        </p:style>
      </p:cxnSp>
      <p:cxnSp>
        <p:nvCxnSpPr>
          <p:cNvPr id="36" name="Connector 35"/>
          <p:cNvCxnSpPr/>
          <p:nvPr/>
        </p:nvCxnSpPr>
        <p:spPr>
          <a:xfrm>
            <a:off x="1145847" y="5150000"/>
            <a:ext cx="9900000" cy="0"/>
          </a:xfrm>
          <a:prstGeom prst="line">
            <a:avLst/>
          </a:prstGeom>
          <a:ln w="12700">
            <a:solidFill>
              <a:srgbClr val="9C9C9C"/>
            </a:solidFill>
            <a:prstDash val="dash"/>
          </a:ln>
        </p:spPr>
        <p:style>
          <a:lnRef idx="2">
            <a:schemeClr val="accent1"/>
          </a:lnRef>
          <a:fillRef idx="0">
            <a:schemeClr val="accent1"/>
          </a:fillRef>
          <a:effectRef idx="1">
            <a:schemeClr val="accent1"/>
          </a:effectRef>
          <a:fontRef idx="minor">
            <a:schemeClr val="tx1"/>
          </a:fontRef>
        </p:style>
      </p:cxnSp>
      <p:sp>
        <p:nvSpPr>
          <p:cNvPr id="37" name="Rounded Rectangle 36"/>
          <p:cNvSpPr/>
          <p:nvPr/>
        </p:nvSpPr>
        <p:spPr>
          <a:xfrm>
            <a:off x="548640" y="5880000"/>
            <a:ext cx="11094415" cy="480000"/>
          </a:xfrm>
          <a:prstGeom prst="roundRect">
            <a:avLst>
              <a:gd name="adj" fmla="val 6000"/>
            </a:avLst>
          </a:prstGeom>
          <a:solidFill>
            <a:srgbClr val="B31B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800000" y="5900000"/>
            <a:ext cx="10600000" cy="440000"/>
          </a:xfrm>
          <a:prstGeom prst="rect">
            <a:avLst/>
          </a:prstGeom>
          <a:noFill/>
        </p:spPr>
        <p:txBody>
          <a:bodyPr wrap="square" lIns="0" tIns="0" rIns="0" bIns="0" anchor="ctr">
            <a:spAutoFit/>
          </a:bodyPr>
          <a:lstStyle/>
          <a:p>
            <a:pPr algn="ctr"/>
            <a:r>
              <a:rPr sz="1400" b="1" i="0">
                <a:solidFill>
                  <a:srgbClr val="FFFFFF"/>
                </a:solidFill>
                <a:latin typeface="Calibri"/>
              </a:rPr>
              <a:t>Same dollars invested, same ownership percentage — the paper value moves 4.0x purely from the SAFE cap stepping up from $5M to $20M.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B31B1B"/>
        </a:solidFill>
        <a:effectLst/>
      </p:bgPr>
    </p:bg>
    <p:spTree>
      <p:nvGrpSpPr>
        <p:cNvPr id="1" name=""/>
        <p:cNvGrpSpPr/>
        <p:nvPr/>
      </p:nvGrpSpPr>
      <p:grpSpPr>
        <a:xfrm>
          <a:off x="0" y="0"/>
          <a:ext cx="0" cy="0"/>
          <a:chOff x="0" y="0"/>
          <a:chExt cx="0" cy="0"/>
        </a:xfrm>
      </p:grpSpPr>
      <p:sp>
        <p:nvSpPr>
          <p:cNvPr id="2" name="Text 0"/>
          <p:cNvSpPr txBox="1"/>
          <p:nvPr/>
        </p:nvSpPr>
        <p:spPr>
          <a:xfrm>
            <a:off x="548640" y="640080"/>
            <a:ext cx="11094415"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0" cap="none" spc="200" normalizeH="0" baseline="0" noProof="0" dirty="0">
                <a:ln>
                  <a:noFill/>
                </a:ln>
                <a:solidFill>
                  <a:srgbClr val="F6DADA"/>
                </a:solidFill>
                <a:effectLst/>
                <a:uLnTx/>
                <a:uFillTx/>
                <a:latin typeface="Calibri" pitchFamily="34" charset="0"/>
                <a:ea typeface="Calibri" pitchFamily="34" charset="-122"/>
                <a:cs typeface="Calibri" pitchFamily="34" charset="-120"/>
              </a:rPr>
              <a:t>THE ASK</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txBox="1"/>
          <p:nvPr/>
        </p:nvSpPr>
        <p:spPr>
          <a:xfrm>
            <a:off x="548640" y="1005840"/>
            <a:ext cx="11094415" cy="7315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Join Venture Catalyst’s Founding Circle</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548640" y="2194560"/>
            <a:ext cx="3454298" cy="2468880"/>
          </a:xfrm>
          <a:prstGeom prst="roundRect">
            <a:avLst>
              <a:gd name="adj" fmla="val 2667"/>
            </a:avLst>
          </a:prstGeom>
          <a:solidFill>
            <a:srgbClr val="7A121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 3"/>
          <p:cNvSpPr txBox="1"/>
          <p:nvPr/>
        </p:nvSpPr>
        <p:spPr>
          <a:xfrm>
            <a:off x="822960" y="2468880"/>
            <a:ext cx="2905658" cy="640080"/>
          </a:xfrm>
          <a:prstGeom prst="rect">
            <a:avLst/>
          </a:prstGeom>
          <a:noFill/>
          <a:ln/>
        </p:spPr>
        <p:txBody>
          <a:bodyPr wrap="square" lIns="0" tIns="0" rIns="0" bIns="0" rtlCol="0" anchor="ct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Founding Angels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txBox="1"/>
          <p:nvPr/>
        </p:nvSpPr>
        <p:spPr>
          <a:xfrm>
            <a:off x="822960" y="3200400"/>
            <a:ext cx="2905658" cy="1508760"/>
          </a:xfrm>
          <a:prstGeom prst="rect">
            <a:avLst/>
          </a:prstGeom>
          <a:noFill/>
          <a:ln/>
        </p:spPr>
        <p:txBody>
          <a:bodyPr wrap="square" lIns="0" tIns="0" rIns="0" bIns="0" rtlCol="0" anchor="t"/>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6DADA"/>
                </a:solidFill>
                <a:effectLst/>
                <a:uLnTx/>
                <a:uFillTx/>
                <a:latin typeface="Calibri" pitchFamily="34" charset="0"/>
                <a:ea typeface="Calibri" pitchFamily="34" charset="-122"/>
                <a:cs typeface="Calibri" pitchFamily="34" charset="-120"/>
              </a:rPr>
              <a:t>Join our network and consider investment in a Venture-Catalyst-sourced startup</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5"/>
          <p:cNvSpPr/>
          <p:nvPr/>
        </p:nvSpPr>
        <p:spPr>
          <a:xfrm>
            <a:off x="4368698" y="2194560"/>
            <a:ext cx="3454298" cy="2468880"/>
          </a:xfrm>
          <a:prstGeom prst="roundRect">
            <a:avLst>
              <a:gd name="adj" fmla="val 2667"/>
            </a:avLst>
          </a:prstGeom>
          <a:solidFill>
            <a:srgbClr val="7A121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txBox="1"/>
          <p:nvPr/>
        </p:nvSpPr>
        <p:spPr>
          <a:xfrm>
            <a:off x="4643018" y="2468880"/>
            <a:ext cx="2905658" cy="640080"/>
          </a:xfrm>
          <a:prstGeom prst="rect">
            <a:avLst/>
          </a:prstGeom>
          <a:noFill/>
          <a:ln/>
        </p:spPr>
        <p:txBody>
          <a:bodyPr wrap="square" lIns="0" tIns="0" rIns="0" bIns="0" rtlCol="0" anchor="ct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Warm Intros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txBox="1"/>
          <p:nvPr/>
        </p:nvSpPr>
        <p:spPr>
          <a:xfrm>
            <a:off x="4643018" y="3200400"/>
            <a:ext cx="2905658" cy="1508760"/>
          </a:xfrm>
          <a:prstGeom prst="rect">
            <a:avLst/>
          </a:prstGeom>
          <a:noFill/>
          <a:ln/>
        </p:spPr>
        <p:txBody>
          <a:bodyPr wrap="square" lIns="0" tIns="0" rIns="0" bIns="0" rtlCol="0" anchor="t"/>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6DADA"/>
                </a:solidFill>
                <a:effectLst/>
                <a:uLnTx/>
                <a:uFillTx/>
                <a:latin typeface="Calibri" pitchFamily="34" charset="0"/>
                <a:ea typeface="Calibri" pitchFamily="34" charset="-122"/>
                <a:cs typeface="Calibri" pitchFamily="34" charset="-120"/>
              </a:rPr>
              <a:t>Introductions to Startups, alumni in venture capital, entrepreneurship or any potential partners  </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8"/>
          <p:cNvSpPr/>
          <p:nvPr/>
        </p:nvSpPr>
        <p:spPr>
          <a:xfrm>
            <a:off x="8188757" y="2194560"/>
            <a:ext cx="3454298" cy="2468880"/>
          </a:xfrm>
          <a:prstGeom prst="roundRect">
            <a:avLst>
              <a:gd name="adj" fmla="val 2667"/>
            </a:avLst>
          </a:prstGeom>
          <a:solidFill>
            <a:srgbClr val="7A121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txBox="1"/>
          <p:nvPr/>
        </p:nvSpPr>
        <p:spPr>
          <a:xfrm>
            <a:off x="8463077" y="2468880"/>
            <a:ext cx="2905658" cy="640080"/>
          </a:xfrm>
          <a:prstGeom prst="rect">
            <a:avLst/>
          </a:prstGeom>
          <a:noFill/>
          <a:ln/>
        </p:spPr>
        <p:txBody>
          <a:bodyPr wrap="square" lIns="0" tIns="0" rIns="0" bIns="0" rtlCol="0" anchor="ct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Advisors &amp; Mentors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txBox="1"/>
          <p:nvPr/>
        </p:nvSpPr>
        <p:spPr>
          <a:xfrm>
            <a:off x="8463077" y="3200400"/>
            <a:ext cx="2905658" cy="1508760"/>
          </a:xfrm>
          <a:prstGeom prst="rect">
            <a:avLst/>
          </a:prstGeom>
          <a:noFill/>
          <a:ln/>
        </p:spPr>
        <p:txBody>
          <a:bodyPr wrap="square" lIns="0" tIns="0" rIns="0" bIns="0" rtlCol="0" anchor="t"/>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6DADA"/>
                </a:solidFill>
                <a:effectLst/>
                <a:uLnTx/>
                <a:uFillTx/>
                <a:latin typeface="Calibri" pitchFamily="34" charset="0"/>
                <a:ea typeface="Calibri" pitchFamily="34" charset="-122"/>
                <a:cs typeface="Calibri" pitchFamily="34" charset="-120"/>
              </a:rPr>
              <a:t>E</a:t>
            </a:r>
            <a:r>
              <a:rPr kumimoji="0" lang="en-US" sz="1300" b="0" i="0" u="none" strike="noStrike" kern="1200" cap="none" spc="0" normalizeH="0" baseline="0" noProof="0" dirty="0" err="1">
                <a:ln>
                  <a:noFill/>
                </a:ln>
                <a:solidFill>
                  <a:srgbClr val="F6DADA"/>
                </a:solidFill>
                <a:effectLst/>
                <a:uLnTx/>
                <a:uFillTx/>
                <a:latin typeface="Calibri" pitchFamily="34" charset="0"/>
                <a:ea typeface="Calibri" pitchFamily="34" charset="-122"/>
                <a:cs typeface="Calibri" pitchFamily="34" charset="-120"/>
              </a:rPr>
              <a:t>xperts</a:t>
            </a:r>
            <a:r>
              <a:rPr kumimoji="0" lang="en-US" sz="1300" b="0" i="0" u="none" strike="noStrike" kern="1200" cap="none" spc="0" normalizeH="0" baseline="0" noProof="0" dirty="0">
                <a:ln>
                  <a:noFill/>
                </a:ln>
                <a:solidFill>
                  <a:srgbClr val="F6DADA"/>
                </a:solidFill>
                <a:effectLst/>
                <a:uLnTx/>
                <a:uFillTx/>
                <a:latin typeface="Calibri" pitchFamily="34" charset="0"/>
                <a:ea typeface="Calibri" pitchFamily="34" charset="-122"/>
                <a:cs typeface="Calibri" pitchFamily="34" charset="-120"/>
              </a:rPr>
              <a:t> willing to support founders through the network</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p:cNvSpPr txBox="1"/>
          <p:nvPr/>
        </p:nvSpPr>
        <p:spPr>
          <a:xfrm>
            <a:off x="548640" y="6473952"/>
            <a:ext cx="36576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100" normalizeH="0" baseline="0" noProof="0" dirty="0">
                <a:ln>
                  <a:noFill/>
                </a:ln>
                <a:solidFill>
                  <a:srgbClr val="E8CFCF"/>
                </a:solidFill>
                <a:effectLst/>
                <a:uLnTx/>
                <a:uFillTx/>
                <a:latin typeface="Calibri" pitchFamily="34" charset="0"/>
                <a:ea typeface="Calibri" pitchFamily="34" charset="-122"/>
                <a:cs typeface="Calibri" pitchFamily="34" charset="-120"/>
              </a:rPr>
              <a:t>VENTURE CATALYST</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txBox="1"/>
          <p:nvPr/>
        </p:nvSpPr>
        <p:spPr>
          <a:xfrm>
            <a:off x="11094415" y="6473952"/>
            <a:ext cx="548640" cy="274320"/>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E8CFCF"/>
                </a:solidFill>
                <a:effectLst/>
                <a:uLnTx/>
                <a:uFillTx/>
                <a:latin typeface="Calibri" pitchFamily="34" charset="0"/>
                <a:ea typeface="Calibri" pitchFamily="34" charset="-122"/>
                <a:cs typeface="Calibri" pitchFamily="34" charset="-120"/>
              </a:rPr>
              <a:t>39</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E46BCBBA-2EB1-1995-8B3B-8DE4D24A2077}"/>
              </a:ext>
            </a:extLst>
          </p:cNvPr>
          <p:cNvSpPr txBox="1"/>
          <p:nvPr/>
        </p:nvSpPr>
        <p:spPr>
          <a:xfrm>
            <a:off x="460696" y="4800600"/>
            <a:ext cx="11270608"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We are seeking startups, investors, introductions, feedback and support to build out the funding and legal structure to professionalize Venture Catalyst to be an enduring venture.</a:t>
            </a:r>
          </a:p>
        </p:txBody>
      </p:sp>
      <p:sp>
        <p:nvSpPr>
          <p:cNvPr id="18" name="Shape 2">
            <a:extLst>
              <a:ext uri="{FF2B5EF4-FFF2-40B4-BE49-F238E27FC236}">
                <a16:creationId xmlns:a16="http://schemas.microsoft.com/office/drawing/2014/main" id="{575A865A-8B1A-AF69-5B07-BB74E840FF5E}"/>
              </a:ext>
            </a:extLst>
          </p:cNvPr>
          <p:cNvSpPr/>
          <p:nvPr/>
        </p:nvSpPr>
        <p:spPr>
          <a:xfrm>
            <a:off x="555311" y="1920240"/>
            <a:ext cx="3454298" cy="2743200"/>
          </a:xfrm>
          <a:prstGeom prst="roundRect">
            <a:avLst>
              <a:gd name="adj" fmla="val 2667"/>
            </a:avLst>
          </a:prstGeom>
          <a:solidFill>
            <a:srgbClr val="7A121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3">
            <a:extLst>
              <a:ext uri="{FF2B5EF4-FFF2-40B4-BE49-F238E27FC236}">
                <a16:creationId xmlns:a16="http://schemas.microsoft.com/office/drawing/2014/main" id="{F15CC763-56AB-835E-22B4-37FD9CFC5EE6}"/>
              </a:ext>
            </a:extLst>
          </p:cNvPr>
          <p:cNvSpPr txBox="1"/>
          <p:nvPr/>
        </p:nvSpPr>
        <p:spPr>
          <a:xfrm>
            <a:off x="829631" y="2194560"/>
            <a:ext cx="2905658" cy="640080"/>
          </a:xfrm>
          <a:prstGeom prst="rect">
            <a:avLst/>
          </a:prstGeom>
          <a:noFill/>
          <a:ln/>
        </p:spPr>
        <p:txBody>
          <a:bodyPr wrap="square" lIns="0" tIns="0" rIns="0" bIns="0" rtlCol="0" anchor="ct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Founding Angels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4">
            <a:extLst>
              <a:ext uri="{FF2B5EF4-FFF2-40B4-BE49-F238E27FC236}">
                <a16:creationId xmlns:a16="http://schemas.microsoft.com/office/drawing/2014/main" id="{9EFA5977-CEA7-255A-BB26-2443E9918CA8}"/>
              </a:ext>
            </a:extLst>
          </p:cNvPr>
          <p:cNvSpPr txBox="1"/>
          <p:nvPr/>
        </p:nvSpPr>
        <p:spPr>
          <a:xfrm>
            <a:off x="829631" y="2926080"/>
            <a:ext cx="2905658" cy="1508760"/>
          </a:xfrm>
          <a:prstGeom prst="rect">
            <a:avLst/>
          </a:prstGeom>
          <a:noFill/>
          <a:ln/>
        </p:spPr>
        <p:txBody>
          <a:bodyPr wrap="square" lIns="0" tIns="0" rIns="0" bIns="0" rtlCol="0" anchor="t"/>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6DADA"/>
                </a:solidFill>
                <a:effectLst/>
                <a:uLnTx/>
                <a:uFillTx/>
                <a:latin typeface="Calibri" pitchFamily="34" charset="0"/>
                <a:ea typeface="Calibri" pitchFamily="34" charset="-122"/>
                <a:cs typeface="Calibri" pitchFamily="34" charset="-120"/>
              </a:rPr>
              <a:t>Join our network and consider investment in a Venture-Catalyst-sourced startup</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5">
            <a:extLst>
              <a:ext uri="{FF2B5EF4-FFF2-40B4-BE49-F238E27FC236}">
                <a16:creationId xmlns:a16="http://schemas.microsoft.com/office/drawing/2014/main" id="{ED63F1BA-F6FA-F3CA-3CCF-A3BB93962C98}"/>
              </a:ext>
            </a:extLst>
          </p:cNvPr>
          <p:cNvSpPr/>
          <p:nvPr/>
        </p:nvSpPr>
        <p:spPr>
          <a:xfrm>
            <a:off x="4375369" y="1920240"/>
            <a:ext cx="3454298" cy="2743200"/>
          </a:xfrm>
          <a:prstGeom prst="roundRect">
            <a:avLst>
              <a:gd name="adj" fmla="val 2667"/>
            </a:avLst>
          </a:prstGeom>
          <a:solidFill>
            <a:srgbClr val="7A121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6">
            <a:extLst>
              <a:ext uri="{FF2B5EF4-FFF2-40B4-BE49-F238E27FC236}">
                <a16:creationId xmlns:a16="http://schemas.microsoft.com/office/drawing/2014/main" id="{12F8E188-C0FB-B02C-E64C-6F981C916830}"/>
              </a:ext>
            </a:extLst>
          </p:cNvPr>
          <p:cNvSpPr txBox="1"/>
          <p:nvPr/>
        </p:nvSpPr>
        <p:spPr>
          <a:xfrm>
            <a:off x="4649689" y="2194560"/>
            <a:ext cx="2905658" cy="640080"/>
          </a:xfrm>
          <a:prstGeom prst="rect">
            <a:avLst/>
          </a:prstGeom>
          <a:noFill/>
          <a:ln/>
        </p:spPr>
        <p:txBody>
          <a:bodyPr wrap="square" lIns="0" tIns="0" rIns="0" bIns="0" rtlCol="0" anchor="ct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Warm Intros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7">
            <a:extLst>
              <a:ext uri="{FF2B5EF4-FFF2-40B4-BE49-F238E27FC236}">
                <a16:creationId xmlns:a16="http://schemas.microsoft.com/office/drawing/2014/main" id="{F94A495C-C6E6-5836-0B71-D25DB40437D2}"/>
              </a:ext>
            </a:extLst>
          </p:cNvPr>
          <p:cNvSpPr txBox="1"/>
          <p:nvPr/>
        </p:nvSpPr>
        <p:spPr>
          <a:xfrm>
            <a:off x="4649689" y="2926080"/>
            <a:ext cx="2905658" cy="1508760"/>
          </a:xfrm>
          <a:prstGeom prst="rect">
            <a:avLst/>
          </a:prstGeom>
          <a:noFill/>
          <a:ln/>
        </p:spPr>
        <p:txBody>
          <a:bodyPr wrap="square" lIns="0" tIns="0" rIns="0" bIns="0" rtlCol="0" anchor="t"/>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6DADA"/>
                </a:solidFill>
                <a:effectLst/>
                <a:uLnTx/>
                <a:uFillTx/>
                <a:latin typeface="Calibri" pitchFamily="34" charset="0"/>
                <a:ea typeface="Calibri" pitchFamily="34" charset="-122"/>
                <a:cs typeface="Calibri" pitchFamily="34" charset="-120"/>
              </a:rPr>
              <a:t>Introductions to Startups, alumni in venture capital, entrepreneurship or any potential partners  </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Shape 8">
            <a:extLst>
              <a:ext uri="{FF2B5EF4-FFF2-40B4-BE49-F238E27FC236}">
                <a16:creationId xmlns:a16="http://schemas.microsoft.com/office/drawing/2014/main" id="{335DA320-1063-3042-7CCA-D47A88B2F403}"/>
              </a:ext>
            </a:extLst>
          </p:cNvPr>
          <p:cNvSpPr/>
          <p:nvPr/>
        </p:nvSpPr>
        <p:spPr>
          <a:xfrm>
            <a:off x="8195428" y="1920240"/>
            <a:ext cx="3454298" cy="2743200"/>
          </a:xfrm>
          <a:prstGeom prst="roundRect">
            <a:avLst>
              <a:gd name="adj" fmla="val 2667"/>
            </a:avLst>
          </a:prstGeom>
          <a:solidFill>
            <a:srgbClr val="7A121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Text 9">
            <a:extLst>
              <a:ext uri="{FF2B5EF4-FFF2-40B4-BE49-F238E27FC236}">
                <a16:creationId xmlns:a16="http://schemas.microsoft.com/office/drawing/2014/main" id="{F1647D1A-B2B2-80BD-0196-FEFBDDB0AA32}"/>
              </a:ext>
            </a:extLst>
          </p:cNvPr>
          <p:cNvSpPr txBox="1"/>
          <p:nvPr/>
        </p:nvSpPr>
        <p:spPr>
          <a:xfrm>
            <a:off x="8469748" y="2194560"/>
            <a:ext cx="2905658" cy="640080"/>
          </a:xfrm>
          <a:prstGeom prst="rect">
            <a:avLst/>
          </a:prstGeom>
          <a:noFill/>
          <a:ln/>
        </p:spPr>
        <p:txBody>
          <a:bodyPr wrap="square" lIns="0" tIns="0" rIns="0" bIns="0" rtlCol="0" anchor="ct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Advisors &amp; Mentors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 10">
            <a:extLst>
              <a:ext uri="{FF2B5EF4-FFF2-40B4-BE49-F238E27FC236}">
                <a16:creationId xmlns:a16="http://schemas.microsoft.com/office/drawing/2014/main" id="{131F6D76-8C52-D440-F6D1-7A5E07AF8E5C}"/>
              </a:ext>
            </a:extLst>
          </p:cNvPr>
          <p:cNvSpPr txBox="1"/>
          <p:nvPr/>
        </p:nvSpPr>
        <p:spPr>
          <a:xfrm>
            <a:off x="8469748" y="2926080"/>
            <a:ext cx="2905658" cy="1508760"/>
          </a:xfrm>
          <a:prstGeom prst="rect">
            <a:avLst/>
          </a:prstGeom>
          <a:noFill/>
          <a:ln/>
        </p:spPr>
        <p:txBody>
          <a:bodyPr wrap="square" lIns="0" tIns="0" rIns="0" bIns="0" rtlCol="0" anchor="t"/>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6DADA"/>
                </a:solidFill>
                <a:effectLst/>
                <a:uLnTx/>
                <a:uFillTx/>
                <a:latin typeface="Calibri" pitchFamily="34" charset="0"/>
                <a:ea typeface="Calibri" pitchFamily="34" charset="-122"/>
                <a:cs typeface="Calibri" pitchFamily="34" charset="-120"/>
              </a:rPr>
              <a:t>E</a:t>
            </a:r>
            <a:r>
              <a:rPr kumimoji="0" lang="en-US" sz="1300" b="0" i="0" u="none" strike="noStrike" kern="1200" cap="none" spc="0" normalizeH="0" baseline="0" noProof="0" dirty="0" err="1">
                <a:ln>
                  <a:noFill/>
                </a:ln>
                <a:solidFill>
                  <a:srgbClr val="F6DADA"/>
                </a:solidFill>
                <a:effectLst/>
                <a:uLnTx/>
                <a:uFillTx/>
                <a:latin typeface="Calibri" pitchFamily="34" charset="0"/>
                <a:ea typeface="Calibri" pitchFamily="34" charset="-122"/>
                <a:cs typeface="Calibri" pitchFamily="34" charset="-120"/>
              </a:rPr>
              <a:t>xperts</a:t>
            </a:r>
            <a:r>
              <a:rPr kumimoji="0" lang="en-US" sz="1300" b="0" i="0" u="none" strike="noStrike" kern="1200" cap="none" spc="0" normalizeH="0" baseline="0" noProof="0" dirty="0">
                <a:ln>
                  <a:noFill/>
                </a:ln>
                <a:solidFill>
                  <a:srgbClr val="F6DADA"/>
                </a:solidFill>
                <a:effectLst/>
                <a:uLnTx/>
                <a:uFillTx/>
                <a:latin typeface="Calibri" pitchFamily="34" charset="0"/>
                <a:ea typeface="Calibri" pitchFamily="34" charset="-122"/>
                <a:cs typeface="Calibri" pitchFamily="34" charset="-120"/>
              </a:rPr>
              <a:t> willing to support founders through the network</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2428DFE-B583-5E5A-FF1B-C0ADF3A6EC40}"/>
              </a:ext>
            </a:extLst>
          </p:cNvPr>
          <p:cNvSpPr/>
          <p:nvPr/>
        </p:nvSpPr>
        <p:spPr>
          <a:xfrm>
            <a:off x="831809" y="0"/>
            <a:ext cx="9759307" cy="105794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000" b="1" kern="100" dirty="0">
              <a:solidFill>
                <a:srgbClr val="DEDEE0">
                  <a:lumMod val="10000"/>
                </a:srgbClr>
              </a:solidFill>
              <a:latin typeface="Times"/>
              <a:ea typeface="Aptos" panose="020B0004020202020204" pitchFamily="34" charset="0"/>
              <a:cs typeface="Times New Roman" panose="02020603050405020304" pitchFamily="18" charset="0"/>
            </a:endParaRPr>
          </a:p>
          <a:p>
            <a:pPr algn="ctr" defTabSz="1219170"/>
            <a:endParaRPr lang="en-US" sz="2000" b="1" kern="100" dirty="0">
              <a:solidFill>
                <a:srgbClr val="DEDEE0">
                  <a:lumMod val="10000"/>
                </a:srgbClr>
              </a:solidFill>
              <a:latin typeface="Times"/>
              <a:ea typeface="Aptos" panose="020B0004020202020204" pitchFamily="34" charset="0"/>
              <a:cs typeface="Times New Roman" panose="02020603050405020304" pitchFamily="18" charset="0"/>
            </a:endParaRPr>
          </a:p>
          <a:p>
            <a:pPr algn="ctr" defTabSz="1219170"/>
            <a:endParaRPr lang="en-US" sz="2000" b="1" kern="100" dirty="0">
              <a:solidFill>
                <a:srgbClr val="DEDEE0">
                  <a:lumMod val="10000"/>
                </a:srgbClr>
              </a:solidFill>
              <a:latin typeface="Times"/>
              <a:ea typeface="Aptos" panose="020B0004020202020204" pitchFamily="34" charset="0"/>
              <a:cs typeface="Times New Roman" panose="02020603050405020304" pitchFamily="18" charset="0"/>
            </a:endParaRPr>
          </a:p>
          <a:p>
            <a:pPr algn="ctr" defTabSz="1219170"/>
            <a:r>
              <a:rPr lang="en-US" sz="4000" b="1" kern="100" dirty="0">
                <a:solidFill>
                  <a:srgbClr val="DEDEE0">
                    <a:lumMod val="10000"/>
                  </a:srgbClr>
                </a:solidFill>
                <a:latin typeface="Arial" panose="020B0604020202020204" pitchFamily="34" charset="0"/>
                <a:ea typeface="Aptos" panose="020B0004020202020204" pitchFamily="34" charset="0"/>
                <a:cs typeface="Arial" panose="020B0604020202020204" pitchFamily="34" charset="0"/>
              </a:rPr>
              <a:t>Cornell and Beyond </a:t>
            </a:r>
          </a:p>
          <a:p>
            <a:pPr algn="ctr" defTabSz="1219170"/>
            <a:endParaRPr lang="en-US" sz="2000" kern="100" dirty="0">
              <a:solidFill>
                <a:srgbClr val="DEDEE0">
                  <a:lumMod val="10000"/>
                </a:srgbClr>
              </a:solidFill>
              <a:latin typeface="Times"/>
              <a:ea typeface="Aptos" panose="020B0004020202020204" pitchFamily="34" charset="0"/>
              <a:cs typeface="Times New Roman" panose="02020603050405020304" pitchFamily="18" charset="0"/>
            </a:endParaRPr>
          </a:p>
          <a:p>
            <a:pPr algn="ctr" defTabSz="1219170"/>
            <a:endParaRPr lang="en-US" sz="2000" kern="100" dirty="0">
              <a:solidFill>
                <a:srgbClr val="DEDEE0">
                  <a:lumMod val="10000"/>
                </a:srgbClr>
              </a:solidFill>
              <a:latin typeface="Times"/>
              <a:ea typeface="Aptos" panose="020B0004020202020204" pitchFamily="34" charset="0"/>
              <a:cs typeface="Times New Roman" panose="02020603050405020304" pitchFamily="18" charset="0"/>
            </a:endParaRPr>
          </a:p>
          <a:p>
            <a:pPr algn="ctr" defTabSz="1219170"/>
            <a:r>
              <a:rPr lang="en-US" dirty="0">
                <a:solidFill>
                  <a:prstClr val="white"/>
                </a:solidFill>
                <a:latin typeface="Times"/>
              </a:rPr>
              <a:t>`</a:t>
            </a:r>
          </a:p>
        </p:txBody>
      </p:sp>
      <p:graphicFrame>
        <p:nvGraphicFramePr>
          <p:cNvPr id="2" name="Diagram 1">
            <a:extLst>
              <a:ext uri="{FF2B5EF4-FFF2-40B4-BE49-F238E27FC236}">
                <a16:creationId xmlns:a16="http://schemas.microsoft.com/office/drawing/2014/main" id="{4E2326CE-2408-E02D-7E29-E47D41C9B3BA}"/>
              </a:ext>
            </a:extLst>
          </p:cNvPr>
          <p:cNvGraphicFramePr/>
          <p:nvPr>
            <p:extLst>
              <p:ext uri="{D42A27DB-BD31-4B8C-83A1-F6EECF244321}">
                <p14:modId xmlns:p14="http://schemas.microsoft.com/office/powerpoint/2010/main" val="1620511189"/>
              </p:ext>
            </p:extLst>
          </p:nvPr>
        </p:nvGraphicFramePr>
        <p:xfrm>
          <a:off x="-14047" y="171082"/>
          <a:ext cx="12009197" cy="6483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44060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ctr"/>
          <a:lstStyle/>
          <a:p>
            <a:pPr marL="0" indent="0">
              <a:buNone/>
            </a:pPr>
            <a:r>
              <a:rPr lang="en-US" sz="1200" b="1" kern="0" spc="200" dirty="0">
                <a:solidFill>
                  <a:srgbClr val="B31B1B"/>
                </a:solidFill>
                <a:latin typeface="Calibri" pitchFamily="34" charset="0"/>
                <a:ea typeface="Calibri" pitchFamily="34" charset="-122"/>
                <a:cs typeface="Calibri" pitchFamily="34" charset="-120"/>
              </a:rPr>
              <a:t>PROJECTIONS</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t"/>
          <a:lstStyle/>
          <a:p>
            <a:pPr marL="0" indent="0">
              <a:buNone/>
            </a:pPr>
            <a:r>
              <a:rPr lang="en-US" sz="2800" b="1" dirty="0">
                <a:solidFill>
                  <a:srgbClr val="262626"/>
                </a:solidFill>
                <a:latin typeface="Cambria" pitchFamily="34" charset="0"/>
                <a:ea typeface="Cambria" pitchFamily="34" charset="-122"/>
                <a:cs typeface="Cambria" pitchFamily="34" charset="-120"/>
              </a:rPr>
              <a:t>Year 1 Targets</a:t>
            </a:r>
            <a:endParaRPr lang="en-US" sz="2800" dirty="0"/>
          </a:p>
        </p:txBody>
      </p:sp>
      <p:sp>
        <p:nvSpPr>
          <p:cNvPr id="4" name="Text 2"/>
          <p:cNvSpPr txBox="1"/>
          <p:nvPr/>
        </p:nvSpPr>
        <p:spPr>
          <a:xfrm>
            <a:off x="548640" y="1691640"/>
            <a:ext cx="11094415" cy="365760"/>
          </a:xfrm>
          <a:prstGeom prst="rect">
            <a:avLst/>
          </a:prstGeom>
          <a:noFill/>
          <a:ln/>
        </p:spPr>
        <p:txBody>
          <a:bodyPr wrap="square" lIns="0" tIns="0" rIns="0" bIns="0" rtlCol="0" anchor="ctr"/>
          <a:lstStyle/>
          <a:p>
            <a:pPr marL="0" indent="0">
              <a:buNone/>
            </a:pPr>
            <a:r>
              <a:rPr lang="en-US" sz="1350" i="1" dirty="0">
                <a:solidFill>
                  <a:srgbClr val="5B5D61"/>
                </a:solidFill>
                <a:latin typeface="Calibri" pitchFamily="34" charset="0"/>
                <a:ea typeface="Calibri" pitchFamily="34" charset="-122"/>
                <a:cs typeface="Calibri" pitchFamily="34" charset="-120"/>
              </a:rPr>
              <a:t>Directional targets, not guarantees — sized as we build</a:t>
            </a:r>
            <a:endParaRPr lang="en-US" sz="1350" dirty="0"/>
          </a:p>
        </p:txBody>
      </p:sp>
      <p:sp>
        <p:nvSpPr>
          <p:cNvPr id="5" name="Shape 3"/>
          <p:cNvSpPr/>
          <p:nvPr/>
        </p:nvSpPr>
        <p:spPr>
          <a:xfrm>
            <a:off x="548640" y="2377440"/>
            <a:ext cx="1999427" cy="2926080"/>
          </a:xfrm>
          <a:prstGeom prst="roundRect">
            <a:avLst>
              <a:gd name="adj" fmla="val 3659"/>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6" name="Text 4"/>
          <p:cNvSpPr txBox="1"/>
          <p:nvPr/>
        </p:nvSpPr>
        <p:spPr>
          <a:xfrm>
            <a:off x="685800" y="2606040"/>
            <a:ext cx="1725107" cy="457200"/>
          </a:xfrm>
          <a:prstGeom prst="rect">
            <a:avLst/>
          </a:prstGeom>
          <a:noFill/>
          <a:ln/>
        </p:spPr>
        <p:txBody>
          <a:bodyPr wrap="square" lIns="0" tIns="0" rIns="0" bIns="0" rtlCol="0" anchor="ctr"/>
          <a:lstStyle/>
          <a:p>
            <a:pPr marL="0" indent="0" algn="ctr">
              <a:buNone/>
            </a:pPr>
            <a:r>
              <a:rPr lang="en-US" sz="1700" b="1" dirty="0">
                <a:solidFill>
                  <a:srgbClr val="B31B1B"/>
                </a:solidFill>
                <a:latin typeface="Cambria" pitchFamily="34" charset="0"/>
                <a:ea typeface="Cambria" pitchFamily="34" charset="-122"/>
                <a:cs typeface="Cambria" pitchFamily="34" charset="-120"/>
              </a:rPr>
              <a:t>Q4 2026</a:t>
            </a:r>
            <a:endParaRPr lang="en-US" sz="1700" dirty="0"/>
          </a:p>
        </p:txBody>
      </p:sp>
      <p:sp>
        <p:nvSpPr>
          <p:cNvPr id="7" name="Text 5"/>
          <p:cNvSpPr txBox="1"/>
          <p:nvPr/>
        </p:nvSpPr>
        <p:spPr>
          <a:xfrm>
            <a:off x="731520" y="3154680"/>
            <a:ext cx="1633667" cy="1965960"/>
          </a:xfrm>
          <a:prstGeom prst="rect">
            <a:avLst/>
          </a:prstGeom>
          <a:noFill/>
          <a:ln/>
        </p:spPr>
        <p:txBody>
          <a:bodyPr wrap="square" lIns="0" tIns="0" rIns="0" bIns="0" rtlCol="0" anchor="t"/>
          <a:lstStyle/>
          <a:p>
            <a:pPr algn="ctr">
              <a:lnSpc>
                <a:spcPct val="120000"/>
              </a:lnSpc>
            </a:pPr>
            <a:r>
              <a:rPr lang="en-US" sz="1150" dirty="0">
                <a:solidFill>
                  <a:srgbClr val="262626"/>
                </a:solidFill>
                <a:latin typeface="Calibri" pitchFamily="34" charset="0"/>
                <a:ea typeface="Calibri" pitchFamily="34" charset="-122"/>
                <a:cs typeface="Calibri" pitchFamily="34" charset="-120"/>
              </a:rPr>
              <a:t>[X] founding angels recruited; newsletter live with [X] subscribers.</a:t>
            </a:r>
            <a:endParaRPr lang="en-US" sz="1150" dirty="0"/>
          </a:p>
          <a:p>
            <a:pPr marL="0" indent="0" algn="ctr">
              <a:lnSpc>
                <a:spcPct val="120000"/>
              </a:lnSpc>
              <a:buNone/>
            </a:pPr>
            <a:endParaRPr lang="en-US" sz="1150" dirty="0"/>
          </a:p>
        </p:txBody>
      </p:sp>
      <p:sp>
        <p:nvSpPr>
          <p:cNvPr id="8" name="Text 6"/>
          <p:cNvSpPr txBox="1"/>
          <p:nvPr/>
        </p:nvSpPr>
        <p:spPr>
          <a:xfrm>
            <a:off x="2548067" y="3611880"/>
            <a:ext cx="274320" cy="457200"/>
          </a:xfrm>
          <a:prstGeom prst="rect">
            <a:avLst/>
          </a:prstGeom>
          <a:noFill/>
          <a:ln/>
        </p:spPr>
        <p:txBody>
          <a:bodyPr wrap="square" lIns="0" tIns="0" rIns="0" bIns="0" rtlCol="0" anchor="ctr"/>
          <a:lstStyle/>
          <a:p>
            <a:pPr marL="0" indent="0" algn="ctr">
              <a:buNone/>
            </a:pPr>
            <a:r>
              <a:rPr lang="en-US" sz="1800" b="1" dirty="0">
                <a:solidFill>
                  <a:srgbClr val="B31B1B"/>
                </a:solidFill>
                <a:latin typeface="Calibri" pitchFamily="34" charset="0"/>
                <a:ea typeface="Calibri" pitchFamily="34" charset="-122"/>
                <a:cs typeface="Calibri" pitchFamily="34" charset="-120"/>
              </a:rPr>
              <a:t>→</a:t>
            </a:r>
            <a:endParaRPr lang="en-US" sz="1800" dirty="0"/>
          </a:p>
        </p:txBody>
      </p:sp>
      <p:sp>
        <p:nvSpPr>
          <p:cNvPr id="9" name="Shape 7"/>
          <p:cNvSpPr/>
          <p:nvPr/>
        </p:nvSpPr>
        <p:spPr>
          <a:xfrm>
            <a:off x="2822387" y="2377440"/>
            <a:ext cx="1999427" cy="2926080"/>
          </a:xfrm>
          <a:prstGeom prst="roundRect">
            <a:avLst>
              <a:gd name="adj" fmla="val 3659"/>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10" name="Text 8"/>
          <p:cNvSpPr txBox="1"/>
          <p:nvPr/>
        </p:nvSpPr>
        <p:spPr>
          <a:xfrm>
            <a:off x="2959547" y="2606040"/>
            <a:ext cx="1725107" cy="457200"/>
          </a:xfrm>
          <a:prstGeom prst="rect">
            <a:avLst/>
          </a:prstGeom>
          <a:noFill/>
          <a:ln/>
        </p:spPr>
        <p:txBody>
          <a:bodyPr wrap="square" lIns="0" tIns="0" rIns="0" bIns="0" rtlCol="0" anchor="ctr"/>
          <a:lstStyle/>
          <a:p>
            <a:pPr marL="0" indent="0" algn="ctr">
              <a:buNone/>
            </a:pPr>
            <a:r>
              <a:rPr lang="en-US" sz="1700" b="1" dirty="0">
                <a:solidFill>
                  <a:srgbClr val="B31B1B"/>
                </a:solidFill>
                <a:latin typeface="Cambria" pitchFamily="34" charset="0"/>
                <a:ea typeface="Cambria" pitchFamily="34" charset="-122"/>
                <a:cs typeface="Cambria" pitchFamily="34" charset="-120"/>
              </a:rPr>
              <a:t>Q1 2027</a:t>
            </a:r>
            <a:endParaRPr lang="en-US" sz="1700" dirty="0"/>
          </a:p>
        </p:txBody>
      </p:sp>
      <p:sp>
        <p:nvSpPr>
          <p:cNvPr id="11" name="Text 9"/>
          <p:cNvSpPr txBox="1"/>
          <p:nvPr/>
        </p:nvSpPr>
        <p:spPr>
          <a:xfrm>
            <a:off x="3005267" y="3154680"/>
            <a:ext cx="1633667" cy="1965960"/>
          </a:xfrm>
          <a:prstGeom prst="rect">
            <a:avLst/>
          </a:prstGeom>
          <a:noFill/>
          <a:ln/>
        </p:spPr>
        <p:txBody>
          <a:bodyPr wrap="square" lIns="0" tIns="0" rIns="0" bIns="0" rtlCol="0" anchor="t"/>
          <a:lstStyle/>
          <a:p>
            <a:pPr algn="ctr">
              <a:lnSpc>
                <a:spcPct val="120000"/>
              </a:lnSpc>
            </a:pPr>
            <a:r>
              <a:rPr lang="en-US" sz="1150" dirty="0">
                <a:solidFill>
                  <a:srgbClr val="262626"/>
                </a:solidFill>
                <a:latin typeface="Calibri" pitchFamily="34" charset="0"/>
                <a:ea typeface="Calibri" pitchFamily="34" charset="-122"/>
                <a:cs typeface="Calibri" pitchFamily="34" charset="-120"/>
              </a:rPr>
              <a:t>[1–2] startup-investor matches closed; [X] startups in active pipeline.</a:t>
            </a:r>
            <a:endParaRPr lang="en-US" sz="1150" dirty="0"/>
          </a:p>
          <a:p>
            <a:pPr marL="0" indent="0" algn="ctr">
              <a:lnSpc>
                <a:spcPct val="120000"/>
              </a:lnSpc>
              <a:buNone/>
            </a:pPr>
            <a:r>
              <a:rPr lang="en-US" sz="1150" dirty="0">
                <a:solidFill>
                  <a:srgbClr val="262626"/>
                </a:solidFill>
                <a:latin typeface="Calibri" pitchFamily="34" charset="0"/>
                <a:ea typeface="Calibri" pitchFamily="34" charset="-122"/>
                <a:cs typeface="Calibri" pitchFamily="34" charset="-120"/>
              </a:rPr>
              <a:t> </a:t>
            </a:r>
            <a:endParaRPr lang="en-US" sz="1150" dirty="0"/>
          </a:p>
        </p:txBody>
      </p:sp>
      <p:sp>
        <p:nvSpPr>
          <p:cNvPr id="12" name="Text 10"/>
          <p:cNvSpPr txBox="1"/>
          <p:nvPr/>
        </p:nvSpPr>
        <p:spPr>
          <a:xfrm>
            <a:off x="4821814" y="3611880"/>
            <a:ext cx="274320" cy="457200"/>
          </a:xfrm>
          <a:prstGeom prst="rect">
            <a:avLst/>
          </a:prstGeom>
          <a:noFill/>
          <a:ln/>
        </p:spPr>
        <p:txBody>
          <a:bodyPr wrap="square" lIns="0" tIns="0" rIns="0" bIns="0" rtlCol="0" anchor="ctr"/>
          <a:lstStyle/>
          <a:p>
            <a:pPr marL="0" indent="0" algn="ctr">
              <a:buNone/>
            </a:pPr>
            <a:r>
              <a:rPr lang="en-US" sz="1800" b="1" dirty="0">
                <a:solidFill>
                  <a:srgbClr val="B31B1B"/>
                </a:solidFill>
                <a:latin typeface="Calibri" pitchFamily="34" charset="0"/>
                <a:ea typeface="Calibri" pitchFamily="34" charset="-122"/>
                <a:cs typeface="Calibri" pitchFamily="34" charset="-120"/>
              </a:rPr>
              <a:t>→</a:t>
            </a:r>
            <a:endParaRPr lang="en-US" sz="1800" dirty="0"/>
          </a:p>
        </p:txBody>
      </p:sp>
      <p:sp>
        <p:nvSpPr>
          <p:cNvPr id="13" name="Shape 11"/>
          <p:cNvSpPr/>
          <p:nvPr/>
        </p:nvSpPr>
        <p:spPr>
          <a:xfrm>
            <a:off x="5096134" y="2377440"/>
            <a:ext cx="1999427" cy="2926080"/>
          </a:xfrm>
          <a:prstGeom prst="roundRect">
            <a:avLst>
              <a:gd name="adj" fmla="val 3659"/>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14" name="Text 12"/>
          <p:cNvSpPr txBox="1"/>
          <p:nvPr/>
        </p:nvSpPr>
        <p:spPr>
          <a:xfrm>
            <a:off x="5233294" y="2606040"/>
            <a:ext cx="1725107" cy="457200"/>
          </a:xfrm>
          <a:prstGeom prst="rect">
            <a:avLst/>
          </a:prstGeom>
          <a:noFill/>
          <a:ln/>
        </p:spPr>
        <p:txBody>
          <a:bodyPr wrap="square" lIns="0" tIns="0" rIns="0" bIns="0" rtlCol="0" anchor="ctr"/>
          <a:lstStyle/>
          <a:p>
            <a:pPr marL="0" indent="0" algn="ctr">
              <a:buNone/>
            </a:pPr>
            <a:r>
              <a:rPr lang="en-US" sz="1700" b="1" dirty="0">
                <a:solidFill>
                  <a:srgbClr val="B31B1B"/>
                </a:solidFill>
                <a:latin typeface="Cambria" pitchFamily="34" charset="0"/>
                <a:ea typeface="Cambria" pitchFamily="34" charset="-122"/>
                <a:cs typeface="Cambria" pitchFamily="34" charset="-120"/>
              </a:rPr>
              <a:t>Q2 2027</a:t>
            </a:r>
            <a:endParaRPr lang="en-US" sz="1700" dirty="0"/>
          </a:p>
        </p:txBody>
      </p:sp>
      <p:sp>
        <p:nvSpPr>
          <p:cNvPr id="15" name="Text 13"/>
          <p:cNvSpPr txBox="1"/>
          <p:nvPr/>
        </p:nvSpPr>
        <p:spPr>
          <a:xfrm>
            <a:off x="5279014" y="3154680"/>
            <a:ext cx="1633667" cy="1965960"/>
          </a:xfrm>
          <a:prstGeom prst="rect">
            <a:avLst/>
          </a:prstGeom>
          <a:noFill/>
          <a:ln/>
        </p:spPr>
        <p:txBody>
          <a:bodyPr wrap="square" lIns="0" tIns="0" rIns="0" bIns="0" rtlCol="0" anchor="t"/>
          <a:lstStyle/>
          <a:p>
            <a:pPr algn="ctr">
              <a:lnSpc>
                <a:spcPct val="120000"/>
              </a:lnSpc>
            </a:pPr>
            <a:r>
              <a:rPr lang="en-US" sz="1150" dirty="0">
                <a:solidFill>
                  <a:srgbClr val="262626"/>
                </a:solidFill>
                <a:latin typeface="Calibri" pitchFamily="34" charset="0"/>
                <a:ea typeface="Calibri" pitchFamily="34" charset="-122"/>
                <a:cs typeface="Calibri" pitchFamily="34" charset="-120"/>
              </a:rPr>
              <a:t>Legal framework live; [$X] in capital facilitated to date.</a:t>
            </a:r>
          </a:p>
        </p:txBody>
      </p:sp>
      <p:sp>
        <p:nvSpPr>
          <p:cNvPr id="16" name="Text 14"/>
          <p:cNvSpPr txBox="1"/>
          <p:nvPr/>
        </p:nvSpPr>
        <p:spPr>
          <a:xfrm>
            <a:off x="7095561" y="3611880"/>
            <a:ext cx="274320" cy="457200"/>
          </a:xfrm>
          <a:prstGeom prst="rect">
            <a:avLst/>
          </a:prstGeom>
          <a:noFill/>
          <a:ln/>
        </p:spPr>
        <p:txBody>
          <a:bodyPr wrap="square" lIns="0" tIns="0" rIns="0" bIns="0" rtlCol="0" anchor="ctr"/>
          <a:lstStyle/>
          <a:p>
            <a:pPr marL="0" indent="0" algn="ctr">
              <a:buNone/>
            </a:pPr>
            <a:r>
              <a:rPr lang="en-US" sz="1800" b="1" dirty="0">
                <a:solidFill>
                  <a:srgbClr val="B31B1B"/>
                </a:solidFill>
                <a:latin typeface="Calibri" pitchFamily="34" charset="0"/>
                <a:ea typeface="Calibri" pitchFamily="34" charset="-122"/>
                <a:cs typeface="Calibri" pitchFamily="34" charset="-120"/>
              </a:rPr>
              <a:t>→</a:t>
            </a:r>
            <a:endParaRPr lang="en-US" sz="1800" dirty="0"/>
          </a:p>
        </p:txBody>
      </p:sp>
      <p:sp>
        <p:nvSpPr>
          <p:cNvPr id="17" name="Shape 15"/>
          <p:cNvSpPr/>
          <p:nvPr/>
        </p:nvSpPr>
        <p:spPr>
          <a:xfrm>
            <a:off x="7369881" y="2377440"/>
            <a:ext cx="1999427" cy="2926080"/>
          </a:xfrm>
          <a:prstGeom prst="roundRect">
            <a:avLst>
              <a:gd name="adj" fmla="val 3659"/>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18" name="Text 16"/>
          <p:cNvSpPr txBox="1"/>
          <p:nvPr/>
        </p:nvSpPr>
        <p:spPr>
          <a:xfrm>
            <a:off x="7507041" y="2606040"/>
            <a:ext cx="1725107" cy="457200"/>
          </a:xfrm>
          <a:prstGeom prst="rect">
            <a:avLst/>
          </a:prstGeom>
          <a:noFill/>
          <a:ln/>
        </p:spPr>
        <p:txBody>
          <a:bodyPr wrap="square" lIns="0" tIns="0" rIns="0" bIns="0" rtlCol="0" anchor="ctr"/>
          <a:lstStyle/>
          <a:p>
            <a:pPr marL="0" indent="0" algn="ctr">
              <a:buNone/>
            </a:pPr>
            <a:r>
              <a:rPr lang="en-US" sz="1700" b="1" dirty="0">
                <a:solidFill>
                  <a:srgbClr val="B31B1B"/>
                </a:solidFill>
                <a:latin typeface="Cambria" pitchFamily="34" charset="0"/>
                <a:ea typeface="Cambria" pitchFamily="34" charset="-122"/>
                <a:cs typeface="Cambria" pitchFamily="34" charset="-120"/>
              </a:rPr>
              <a:t>Q3 2027</a:t>
            </a:r>
            <a:endParaRPr lang="en-US" sz="1700" dirty="0"/>
          </a:p>
        </p:txBody>
      </p:sp>
      <p:sp>
        <p:nvSpPr>
          <p:cNvPr id="19" name="Text 17"/>
          <p:cNvSpPr txBox="1"/>
          <p:nvPr/>
        </p:nvSpPr>
        <p:spPr>
          <a:xfrm>
            <a:off x="7552761" y="3154680"/>
            <a:ext cx="1633667" cy="1965960"/>
          </a:xfrm>
          <a:prstGeom prst="rect">
            <a:avLst/>
          </a:prstGeom>
          <a:noFill/>
          <a:ln/>
        </p:spPr>
        <p:txBody>
          <a:bodyPr wrap="square" lIns="0" tIns="0" rIns="0" bIns="0" rtlCol="0" anchor="t"/>
          <a:lstStyle/>
          <a:p>
            <a:pPr algn="ctr">
              <a:lnSpc>
                <a:spcPct val="120000"/>
              </a:lnSpc>
            </a:pPr>
            <a:r>
              <a:rPr lang="en-US" sz="1150" dirty="0">
                <a:solidFill>
                  <a:srgbClr val="262626"/>
                </a:solidFill>
                <a:latin typeface="Calibri" pitchFamily="34" charset="0"/>
                <a:ea typeface="Calibri" pitchFamily="34" charset="-122"/>
                <a:cs typeface="Calibri" pitchFamily="34" charset="-120"/>
              </a:rPr>
              <a:t>Expand beyond Cornell to [X] additional university networks.</a:t>
            </a:r>
          </a:p>
          <a:p>
            <a:pPr marL="0" indent="0" algn="ctr">
              <a:lnSpc>
                <a:spcPct val="120000"/>
              </a:lnSpc>
              <a:buNone/>
            </a:pPr>
            <a:endParaRPr lang="en-US" sz="1150" dirty="0"/>
          </a:p>
        </p:txBody>
      </p:sp>
      <p:sp>
        <p:nvSpPr>
          <p:cNvPr id="20" name="Text 18"/>
          <p:cNvSpPr txBox="1"/>
          <p:nvPr/>
        </p:nvSpPr>
        <p:spPr>
          <a:xfrm>
            <a:off x="9369308" y="3611880"/>
            <a:ext cx="274320" cy="457200"/>
          </a:xfrm>
          <a:prstGeom prst="rect">
            <a:avLst/>
          </a:prstGeom>
          <a:noFill/>
          <a:ln/>
        </p:spPr>
        <p:txBody>
          <a:bodyPr wrap="square" lIns="0" tIns="0" rIns="0" bIns="0" rtlCol="0" anchor="ctr"/>
          <a:lstStyle/>
          <a:p>
            <a:pPr marL="0" indent="0" algn="ctr">
              <a:buNone/>
            </a:pPr>
            <a:r>
              <a:rPr lang="en-US" sz="1800" b="1" dirty="0">
                <a:solidFill>
                  <a:srgbClr val="B31B1B"/>
                </a:solidFill>
                <a:latin typeface="Calibri" pitchFamily="34" charset="0"/>
                <a:ea typeface="Calibri" pitchFamily="34" charset="-122"/>
                <a:cs typeface="Calibri" pitchFamily="34" charset="-120"/>
              </a:rPr>
              <a:t>→</a:t>
            </a:r>
            <a:endParaRPr lang="en-US" sz="1800" dirty="0"/>
          </a:p>
        </p:txBody>
      </p:sp>
      <p:sp>
        <p:nvSpPr>
          <p:cNvPr id="21" name="Shape 19"/>
          <p:cNvSpPr/>
          <p:nvPr/>
        </p:nvSpPr>
        <p:spPr>
          <a:xfrm>
            <a:off x="9643628" y="2377440"/>
            <a:ext cx="1999427" cy="2926080"/>
          </a:xfrm>
          <a:prstGeom prst="roundRect">
            <a:avLst>
              <a:gd name="adj" fmla="val 3659"/>
            </a:avLst>
          </a:prstGeom>
          <a:solidFill>
            <a:srgbClr val="B31B1B"/>
          </a:solidFill>
          <a:ln/>
          <a:effectLst>
            <a:outerShdw blurRad="76200" dist="25400" dir="5400000" algn="bl" rotWithShape="0">
              <a:srgbClr val="9C9C9C">
                <a:alpha val="25000"/>
              </a:srgbClr>
            </a:outerShdw>
          </a:effectLst>
        </p:spPr>
        <p:txBody>
          <a:bodyPr/>
          <a:lstStyle/>
          <a:p>
            <a:endParaRPr lang="en-US"/>
          </a:p>
        </p:txBody>
      </p:sp>
      <p:sp>
        <p:nvSpPr>
          <p:cNvPr id="22" name="Text 20"/>
          <p:cNvSpPr txBox="1"/>
          <p:nvPr/>
        </p:nvSpPr>
        <p:spPr>
          <a:xfrm>
            <a:off x="9780788" y="2606040"/>
            <a:ext cx="1725107" cy="457200"/>
          </a:xfrm>
          <a:prstGeom prst="rect">
            <a:avLst/>
          </a:prstGeom>
          <a:noFill/>
          <a:ln/>
        </p:spPr>
        <p:txBody>
          <a:bodyPr wrap="square" lIns="0" tIns="0" rIns="0" bIns="0"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End of Year 1</a:t>
            </a:r>
            <a:endParaRPr lang="en-US" sz="1700" dirty="0"/>
          </a:p>
        </p:txBody>
      </p:sp>
      <p:sp>
        <p:nvSpPr>
          <p:cNvPr id="23" name="Text 21"/>
          <p:cNvSpPr txBox="1"/>
          <p:nvPr/>
        </p:nvSpPr>
        <p:spPr>
          <a:xfrm>
            <a:off x="9826508" y="3154680"/>
            <a:ext cx="1633667" cy="1965960"/>
          </a:xfrm>
          <a:prstGeom prst="rect">
            <a:avLst/>
          </a:prstGeom>
          <a:noFill/>
          <a:ln/>
        </p:spPr>
        <p:txBody>
          <a:bodyPr wrap="square" lIns="0" tIns="0" rIns="0" bIns="0" rtlCol="0" anchor="t"/>
          <a:lstStyle/>
          <a:p>
            <a:pPr marL="0" indent="0" algn="ctr">
              <a:lnSpc>
                <a:spcPct val="120000"/>
              </a:lnSpc>
              <a:buNone/>
            </a:pPr>
            <a:r>
              <a:rPr lang="en-US" sz="1150" dirty="0">
                <a:solidFill>
                  <a:srgbClr val="FFFFFF"/>
                </a:solidFill>
                <a:latin typeface="Calibri" pitchFamily="34" charset="0"/>
                <a:ea typeface="Calibri" pitchFamily="34" charset="-122"/>
                <a:cs typeface="Calibri" pitchFamily="34" charset="-120"/>
              </a:rPr>
              <a:t>[X] total matches made; [$X] in capital facilitated; [X] startups tracked toward pre-seed or an accelerator.</a:t>
            </a:r>
            <a:endParaRPr lang="en-US" sz="1150" dirty="0"/>
          </a:p>
        </p:txBody>
      </p:sp>
      <p:sp>
        <p:nvSpPr>
          <p:cNvPr id="24" name="Text 22"/>
          <p:cNvSpPr txBox="1"/>
          <p:nvPr/>
        </p:nvSpPr>
        <p:spPr>
          <a:xfrm>
            <a:off x="548640" y="6473952"/>
            <a:ext cx="3657600" cy="274320"/>
          </a:xfrm>
          <a:prstGeom prst="rect">
            <a:avLst/>
          </a:prstGeom>
          <a:noFill/>
          <a:ln/>
        </p:spPr>
        <p:txBody>
          <a:bodyPr wrap="square" lIns="0" tIns="0" rIns="0" bIns="0" rtlCol="0" anchor="ctr"/>
          <a:lstStyle/>
          <a:p>
            <a:pPr marL="0" indent="0">
              <a:buNone/>
            </a:pPr>
            <a:r>
              <a:rPr lang="en-US" sz="900" kern="0" spc="100" dirty="0">
                <a:solidFill>
                  <a:srgbClr val="5B5D61"/>
                </a:solidFill>
                <a:latin typeface="Calibri" pitchFamily="34" charset="0"/>
                <a:ea typeface="Calibri" pitchFamily="34" charset="-122"/>
                <a:cs typeface="Calibri" pitchFamily="34" charset="-120"/>
              </a:rPr>
              <a:t>VENTURE CATALYST</a:t>
            </a:r>
            <a:endParaRPr lang="en-US" sz="900" dirty="0"/>
          </a:p>
        </p:txBody>
      </p:sp>
      <p:sp>
        <p:nvSpPr>
          <p:cNvPr id="25" name="Text 23"/>
          <p:cNvSpPr txBox="1"/>
          <p:nvPr/>
        </p:nvSpPr>
        <p:spPr>
          <a:xfrm>
            <a:off x="11094415" y="6473952"/>
            <a:ext cx="548640" cy="274320"/>
          </a:xfrm>
          <a:prstGeom prst="rect">
            <a:avLst/>
          </a:prstGeom>
          <a:noFill/>
          <a:ln/>
        </p:spPr>
        <p:txBody>
          <a:bodyPr wrap="square" lIns="0" tIns="0" rIns="0" bIns="0" rtlCol="0" anchor="ctr"/>
          <a:lstStyle/>
          <a:p>
            <a:pPr marL="0" indent="0" algn="r">
              <a:buNone/>
            </a:pPr>
            <a:r>
              <a:rPr lang="en-US" sz="900" dirty="0">
                <a:solidFill>
                  <a:srgbClr val="5B5D61"/>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84048"/>
            <a:ext cx="11094415" cy="274320"/>
          </a:xfrm>
          <a:prstGeom prst="rect">
            <a:avLst/>
          </a:prstGeom>
          <a:noFill/>
          <a:ln/>
        </p:spPr>
        <p:txBody>
          <a:bodyPr wrap="square" lIns="0" tIns="0" rIns="0" bIns="0" rtlCol="0" anchor="ctr"/>
          <a:lstStyle/>
          <a:p>
            <a:pPr marL="0" indent="0">
              <a:buNone/>
            </a:pPr>
            <a:r>
              <a:rPr lang="en-US" sz="1200" b="1" kern="0" spc="200" dirty="0">
                <a:solidFill>
                  <a:srgbClr val="B31B1B"/>
                </a:solidFill>
                <a:latin typeface="Calibri" pitchFamily="34" charset="0"/>
                <a:ea typeface="Calibri" pitchFamily="34" charset="-122"/>
                <a:cs typeface="Calibri" pitchFamily="34" charset="-120"/>
              </a:rPr>
              <a:t>MODEL</a:t>
            </a:r>
            <a:endParaRPr lang="en-US" sz="1200" dirty="0"/>
          </a:p>
        </p:txBody>
      </p:sp>
      <p:sp>
        <p:nvSpPr>
          <p:cNvPr id="3" name="Text 1"/>
          <p:cNvSpPr txBox="1"/>
          <p:nvPr/>
        </p:nvSpPr>
        <p:spPr>
          <a:xfrm>
            <a:off x="548640" y="658368"/>
            <a:ext cx="11094415" cy="658368"/>
          </a:xfrm>
          <a:prstGeom prst="rect">
            <a:avLst/>
          </a:prstGeom>
          <a:noFill/>
          <a:ln/>
        </p:spPr>
        <p:txBody>
          <a:bodyPr wrap="square" lIns="0" tIns="0" rIns="0" bIns="0" rtlCol="0" anchor="t"/>
          <a:lstStyle/>
          <a:p>
            <a:pPr marL="0" indent="0">
              <a:buNone/>
            </a:pPr>
            <a:r>
              <a:rPr lang="en-US" sz="2800" b="1" dirty="0">
                <a:solidFill>
                  <a:srgbClr val="262626"/>
                </a:solidFill>
                <a:latin typeface="Cambria" pitchFamily="34" charset="0"/>
                <a:ea typeface="Cambria" pitchFamily="34" charset="-122"/>
                <a:cs typeface="Cambria" pitchFamily="34" charset="-120"/>
              </a:rPr>
              <a:t>Potential Model: The Reverse Hustle Fund</a:t>
            </a:r>
            <a:endParaRPr lang="en-US" sz="2800" dirty="0"/>
          </a:p>
        </p:txBody>
      </p:sp>
      <p:sp>
        <p:nvSpPr>
          <p:cNvPr id="4" name="Shape 2"/>
          <p:cNvSpPr/>
          <p:nvPr/>
        </p:nvSpPr>
        <p:spPr>
          <a:xfrm>
            <a:off x="548640" y="1783080"/>
            <a:ext cx="5364328" cy="2834640"/>
          </a:xfrm>
          <a:prstGeom prst="roundRect">
            <a:avLst>
              <a:gd name="adj" fmla="val 2581"/>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5" name="Shape 3"/>
          <p:cNvSpPr/>
          <p:nvPr/>
        </p:nvSpPr>
        <p:spPr>
          <a:xfrm>
            <a:off x="868680" y="2075688"/>
            <a:ext cx="2377440" cy="365760"/>
          </a:xfrm>
          <a:prstGeom prst="roundRect">
            <a:avLst>
              <a:gd name="adj" fmla="val 50000"/>
            </a:avLst>
          </a:prstGeom>
          <a:solidFill>
            <a:srgbClr val="B31B1B"/>
          </a:solidFill>
          <a:ln/>
        </p:spPr>
        <p:txBody>
          <a:bodyPr/>
          <a:lstStyle/>
          <a:p>
            <a:endParaRPr lang="en-US"/>
          </a:p>
        </p:txBody>
      </p:sp>
      <p:sp>
        <p:nvSpPr>
          <p:cNvPr id="6" name="Text 4"/>
          <p:cNvSpPr txBox="1"/>
          <p:nvPr/>
        </p:nvSpPr>
        <p:spPr>
          <a:xfrm>
            <a:off x="868680" y="2075688"/>
            <a:ext cx="237744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HUSTLE FUND MODEL</a:t>
            </a:r>
            <a:endParaRPr lang="en-US" sz="1100" dirty="0"/>
          </a:p>
        </p:txBody>
      </p:sp>
      <p:sp>
        <p:nvSpPr>
          <p:cNvPr id="7" name="Text 5"/>
          <p:cNvSpPr txBox="1"/>
          <p:nvPr/>
        </p:nvSpPr>
        <p:spPr>
          <a:xfrm>
            <a:off x="868680" y="2651760"/>
            <a:ext cx="4724248" cy="1828800"/>
          </a:xfrm>
          <a:prstGeom prst="rect">
            <a:avLst/>
          </a:prstGeom>
          <a:noFill/>
          <a:ln/>
        </p:spPr>
        <p:txBody>
          <a:bodyPr wrap="square" lIns="0" tIns="0" rIns="0" bIns="0" rtlCol="0" anchor="ctr"/>
          <a:lstStyle/>
          <a:p>
            <a:pPr marL="0" indent="0">
              <a:lnSpc>
                <a:spcPct val="125000"/>
              </a:lnSpc>
              <a:buNone/>
            </a:pPr>
            <a:r>
              <a:rPr lang="en-US" sz="1450" dirty="0">
                <a:solidFill>
                  <a:srgbClr val="5B5D61"/>
                </a:solidFill>
                <a:latin typeface="Calibri" pitchFamily="34" charset="0"/>
                <a:ea typeface="Calibri" pitchFamily="34" charset="-122"/>
                <a:cs typeface="Calibri" pitchFamily="34" charset="-120"/>
              </a:rPr>
              <a:t>Build a network of investors like Hustle Fund — but reversed. They invest in startups as the first check, pooling multiple investors to collectively equal a standard round.</a:t>
            </a:r>
            <a:endParaRPr lang="en-US" sz="1450" dirty="0"/>
          </a:p>
        </p:txBody>
      </p:sp>
      <p:sp>
        <p:nvSpPr>
          <p:cNvPr id="8" name="Shape 6"/>
          <p:cNvSpPr/>
          <p:nvPr/>
        </p:nvSpPr>
        <p:spPr>
          <a:xfrm>
            <a:off x="6278728" y="1783080"/>
            <a:ext cx="5364328" cy="2834640"/>
          </a:xfrm>
          <a:prstGeom prst="roundRect">
            <a:avLst>
              <a:gd name="adj" fmla="val 2581"/>
            </a:avLst>
          </a:prstGeom>
          <a:solidFill>
            <a:srgbClr val="B31B1B"/>
          </a:solidFill>
          <a:ln/>
          <a:effectLst>
            <a:outerShdw blurRad="76200" dist="25400" dir="5400000" algn="bl" rotWithShape="0">
              <a:srgbClr val="9C9C9C">
                <a:alpha val="25000"/>
              </a:srgbClr>
            </a:outerShdw>
          </a:effectLst>
        </p:spPr>
        <p:txBody>
          <a:bodyPr/>
          <a:lstStyle/>
          <a:p>
            <a:endParaRPr lang="en-US"/>
          </a:p>
        </p:txBody>
      </p:sp>
      <p:sp>
        <p:nvSpPr>
          <p:cNvPr id="9" name="Shape 7"/>
          <p:cNvSpPr/>
          <p:nvPr/>
        </p:nvSpPr>
        <p:spPr>
          <a:xfrm>
            <a:off x="6598768" y="2075688"/>
            <a:ext cx="2560320" cy="365760"/>
          </a:xfrm>
          <a:prstGeom prst="roundRect">
            <a:avLst>
              <a:gd name="adj" fmla="val 50000"/>
            </a:avLst>
          </a:prstGeom>
          <a:solidFill>
            <a:srgbClr val="FFFFFF"/>
          </a:solidFill>
          <a:ln/>
        </p:spPr>
        <p:txBody>
          <a:bodyPr/>
          <a:lstStyle/>
          <a:p>
            <a:endParaRPr lang="en-US"/>
          </a:p>
        </p:txBody>
      </p:sp>
      <p:sp>
        <p:nvSpPr>
          <p:cNvPr id="10" name="Text 8"/>
          <p:cNvSpPr txBox="1"/>
          <p:nvPr/>
        </p:nvSpPr>
        <p:spPr>
          <a:xfrm>
            <a:off x="6598768" y="2075688"/>
            <a:ext cx="2560320" cy="365760"/>
          </a:xfrm>
          <a:prstGeom prst="rect">
            <a:avLst/>
          </a:prstGeom>
          <a:noFill/>
          <a:ln/>
        </p:spPr>
        <p:txBody>
          <a:bodyPr wrap="square" lIns="0" tIns="0" rIns="0" bIns="0" rtlCol="0" anchor="ctr"/>
          <a:lstStyle/>
          <a:p>
            <a:pPr marL="0" indent="0" algn="ctr">
              <a:buNone/>
            </a:pPr>
            <a:r>
              <a:rPr lang="en-US" sz="1100" b="1" dirty="0">
                <a:solidFill>
                  <a:srgbClr val="B31B1B"/>
                </a:solidFill>
                <a:latin typeface="Calibri" pitchFamily="34" charset="0"/>
                <a:ea typeface="Calibri" pitchFamily="34" charset="-122"/>
                <a:cs typeface="Calibri" pitchFamily="34" charset="-120"/>
              </a:rPr>
              <a:t>VENTURE CATALYST MODEL</a:t>
            </a:r>
            <a:endParaRPr lang="en-US" sz="1100" dirty="0"/>
          </a:p>
        </p:txBody>
      </p:sp>
      <p:sp>
        <p:nvSpPr>
          <p:cNvPr id="11" name="Text 9"/>
          <p:cNvSpPr txBox="1"/>
          <p:nvPr/>
        </p:nvSpPr>
        <p:spPr>
          <a:xfrm>
            <a:off x="6598768" y="2651760"/>
            <a:ext cx="4724248" cy="1828800"/>
          </a:xfrm>
          <a:prstGeom prst="rect">
            <a:avLst/>
          </a:prstGeom>
          <a:noFill/>
          <a:ln/>
        </p:spPr>
        <p:txBody>
          <a:bodyPr wrap="square" lIns="0" tIns="0" rIns="0" bIns="0" rtlCol="0" anchor="ctr"/>
          <a:lstStyle/>
          <a:p>
            <a:pPr marL="0" indent="0">
              <a:lnSpc>
                <a:spcPct val="125000"/>
              </a:lnSpc>
              <a:buNone/>
            </a:pPr>
            <a:r>
              <a:rPr lang="en-US" sz="1600" b="1" dirty="0">
                <a:solidFill>
                  <a:srgbClr val="FFFFFF"/>
                </a:solidFill>
                <a:latin typeface="Calibri" pitchFamily="34" charset="0"/>
                <a:ea typeface="Calibri" pitchFamily="34" charset="-122"/>
                <a:cs typeface="Calibri" pitchFamily="34" charset="-120"/>
              </a:rPr>
              <a:t>We match one investor with one startup.
</a:t>
            </a:r>
            <a:r>
              <a:rPr lang="en-US" sz="1450" dirty="0">
                <a:solidFill>
                  <a:srgbClr val="FFFFFF"/>
                </a:solidFill>
                <a:latin typeface="Calibri" pitchFamily="34" charset="0"/>
                <a:ea typeface="Calibri" pitchFamily="34" charset="-122"/>
                <a:cs typeface="Calibri" pitchFamily="34" charset="-120"/>
              </a:rPr>
              <a:t>Venture Catalyst serves as the first check through one dedicated angel investor — for startups earlier than pre-seed — to help them launch.</a:t>
            </a:r>
            <a:endParaRPr lang="en-US" sz="1600" dirty="0"/>
          </a:p>
        </p:txBody>
      </p:sp>
      <p:sp>
        <p:nvSpPr>
          <p:cNvPr id="12" name="Text 10"/>
          <p:cNvSpPr txBox="1"/>
          <p:nvPr/>
        </p:nvSpPr>
        <p:spPr>
          <a:xfrm>
            <a:off x="548640" y="6473952"/>
            <a:ext cx="3657600" cy="274320"/>
          </a:xfrm>
          <a:prstGeom prst="rect">
            <a:avLst/>
          </a:prstGeom>
          <a:noFill/>
          <a:ln/>
        </p:spPr>
        <p:txBody>
          <a:bodyPr wrap="square" lIns="0" tIns="0" rIns="0" bIns="0" rtlCol="0" anchor="ctr"/>
          <a:lstStyle/>
          <a:p>
            <a:pPr marL="0" indent="0">
              <a:buNone/>
            </a:pPr>
            <a:r>
              <a:rPr lang="en-US" sz="900" kern="0" spc="100" dirty="0">
                <a:solidFill>
                  <a:srgbClr val="5B5D61"/>
                </a:solidFill>
                <a:latin typeface="Calibri" pitchFamily="34" charset="0"/>
                <a:ea typeface="Calibri" pitchFamily="34" charset="-122"/>
                <a:cs typeface="Calibri" pitchFamily="34" charset="-120"/>
              </a:rPr>
              <a:t>VENTURE CATALYST</a:t>
            </a:r>
            <a:endParaRPr lang="en-US" sz="900" dirty="0"/>
          </a:p>
        </p:txBody>
      </p:sp>
      <p:sp>
        <p:nvSpPr>
          <p:cNvPr id="13" name="Text 11"/>
          <p:cNvSpPr txBox="1"/>
          <p:nvPr/>
        </p:nvSpPr>
        <p:spPr>
          <a:xfrm>
            <a:off x="11094415" y="6473952"/>
            <a:ext cx="548640" cy="274320"/>
          </a:xfrm>
          <a:prstGeom prst="rect">
            <a:avLst/>
          </a:prstGeom>
          <a:noFill/>
          <a:ln/>
        </p:spPr>
        <p:txBody>
          <a:bodyPr wrap="square" lIns="0" tIns="0" rIns="0" bIns="0" rtlCol="0" anchor="ctr"/>
          <a:lstStyle/>
          <a:p>
            <a:pPr marL="0" indent="0" algn="r">
              <a:buNone/>
            </a:pPr>
            <a:r>
              <a:rPr lang="en-US" sz="900" dirty="0">
                <a:solidFill>
                  <a:srgbClr val="5B5D61"/>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a:extLst>
            <a:ext uri="{FF2B5EF4-FFF2-40B4-BE49-F238E27FC236}">
              <a16:creationId xmlns:a16="http://schemas.microsoft.com/office/drawing/2014/main" id="{55DD1D54-543D-4C7C-2D09-945CC8CDDF1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F3BEC23F-7D43-B20E-6292-092FFC5A4C65}"/>
              </a:ext>
            </a:extLst>
          </p:cNvPr>
          <p:cNvSpPr txBox="1"/>
          <p:nvPr/>
        </p:nvSpPr>
        <p:spPr>
          <a:xfrm>
            <a:off x="548640" y="384048"/>
            <a:ext cx="11094415" cy="274320"/>
          </a:xfrm>
          <a:prstGeom prst="rect">
            <a:avLst/>
          </a:prstGeom>
          <a:noFill/>
          <a:ln/>
        </p:spPr>
        <p:txBody>
          <a:bodyPr wrap="square" lIns="0" tIns="0" rIns="0" bIns="0" rtlCol="0" anchor="ctr"/>
          <a:lstStyle/>
          <a:p>
            <a:pPr marL="0" indent="0">
              <a:buNone/>
            </a:pPr>
            <a:r>
              <a:rPr lang="en-US" sz="1200" b="1" kern="0" spc="200" dirty="0">
                <a:solidFill>
                  <a:srgbClr val="B31B1B"/>
                </a:solidFill>
                <a:latin typeface="Calibri" pitchFamily="34" charset="0"/>
                <a:ea typeface="Calibri" pitchFamily="34" charset="-122"/>
                <a:cs typeface="Calibri" pitchFamily="34" charset="-120"/>
              </a:rPr>
              <a:t>GO-TO-MARKET</a:t>
            </a:r>
            <a:endParaRPr lang="en-US" sz="1200" dirty="0"/>
          </a:p>
        </p:txBody>
      </p:sp>
      <p:sp>
        <p:nvSpPr>
          <p:cNvPr id="3" name="Text 1">
            <a:extLst>
              <a:ext uri="{FF2B5EF4-FFF2-40B4-BE49-F238E27FC236}">
                <a16:creationId xmlns:a16="http://schemas.microsoft.com/office/drawing/2014/main" id="{09520095-1E33-D424-BD23-BFE118EAF018}"/>
              </a:ext>
            </a:extLst>
          </p:cNvPr>
          <p:cNvSpPr txBox="1"/>
          <p:nvPr/>
        </p:nvSpPr>
        <p:spPr>
          <a:xfrm>
            <a:off x="548640" y="658368"/>
            <a:ext cx="11094415" cy="658368"/>
          </a:xfrm>
          <a:prstGeom prst="rect">
            <a:avLst/>
          </a:prstGeom>
          <a:noFill/>
          <a:ln/>
        </p:spPr>
        <p:txBody>
          <a:bodyPr wrap="square" lIns="0" tIns="0" rIns="0" bIns="0" rtlCol="0" anchor="t"/>
          <a:lstStyle/>
          <a:p>
            <a:pPr marL="0" indent="0">
              <a:buNone/>
            </a:pPr>
            <a:r>
              <a:rPr lang="en-US" sz="2800" b="1">
                <a:solidFill>
                  <a:srgbClr val="262626"/>
                </a:solidFill>
                <a:latin typeface="Cambria" pitchFamily="34" charset="0"/>
                <a:ea typeface="Cambria" pitchFamily="34" charset="-122"/>
                <a:cs typeface="Cambria" pitchFamily="34" charset="-120"/>
              </a:rPr>
              <a:t>Roadmap: Launch at Cornell, Then Scale</a:t>
            </a:r>
            <a:endParaRPr lang="en-US" sz="2800" dirty="0"/>
          </a:p>
        </p:txBody>
      </p:sp>
      <p:sp>
        <p:nvSpPr>
          <p:cNvPr id="4" name="Shape 2">
            <a:extLst>
              <a:ext uri="{FF2B5EF4-FFF2-40B4-BE49-F238E27FC236}">
                <a16:creationId xmlns:a16="http://schemas.microsoft.com/office/drawing/2014/main" id="{873BA0DF-241B-D3D4-73C3-872DCC100EF8}"/>
              </a:ext>
            </a:extLst>
          </p:cNvPr>
          <p:cNvSpPr/>
          <p:nvPr/>
        </p:nvSpPr>
        <p:spPr>
          <a:xfrm>
            <a:off x="548640" y="1828800"/>
            <a:ext cx="3484778" cy="1600200"/>
          </a:xfrm>
          <a:prstGeom prst="roundRect">
            <a:avLst>
              <a:gd name="adj" fmla="val 4571"/>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5" name="Shape 3">
            <a:extLst>
              <a:ext uri="{FF2B5EF4-FFF2-40B4-BE49-F238E27FC236}">
                <a16:creationId xmlns:a16="http://schemas.microsoft.com/office/drawing/2014/main" id="{E936E898-8C71-8E10-7F20-DDF12692A37A}"/>
              </a:ext>
            </a:extLst>
          </p:cNvPr>
          <p:cNvSpPr/>
          <p:nvPr/>
        </p:nvSpPr>
        <p:spPr>
          <a:xfrm>
            <a:off x="777240" y="2057400"/>
            <a:ext cx="411480" cy="411480"/>
          </a:xfrm>
          <a:prstGeom prst="ellipse">
            <a:avLst/>
          </a:prstGeom>
          <a:solidFill>
            <a:srgbClr val="B31B1B"/>
          </a:solidFill>
          <a:ln/>
        </p:spPr>
        <p:txBody>
          <a:bodyPr/>
          <a:lstStyle/>
          <a:p>
            <a:endParaRPr lang="en-US"/>
          </a:p>
        </p:txBody>
      </p:sp>
      <p:sp>
        <p:nvSpPr>
          <p:cNvPr id="6" name="Text 4">
            <a:extLst>
              <a:ext uri="{FF2B5EF4-FFF2-40B4-BE49-F238E27FC236}">
                <a16:creationId xmlns:a16="http://schemas.microsoft.com/office/drawing/2014/main" id="{F5F9310F-F1E0-6732-6E91-3CB96A8046C1}"/>
              </a:ext>
            </a:extLst>
          </p:cNvPr>
          <p:cNvSpPr txBox="1"/>
          <p:nvPr/>
        </p:nvSpPr>
        <p:spPr>
          <a:xfrm>
            <a:off x="777240" y="2057400"/>
            <a:ext cx="411480" cy="41148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7" name="Text 5">
            <a:extLst>
              <a:ext uri="{FF2B5EF4-FFF2-40B4-BE49-F238E27FC236}">
                <a16:creationId xmlns:a16="http://schemas.microsoft.com/office/drawing/2014/main" id="{E40F3088-95E3-A0CE-A7AC-3374DEF7BCCF}"/>
              </a:ext>
            </a:extLst>
          </p:cNvPr>
          <p:cNvSpPr txBox="1"/>
          <p:nvPr/>
        </p:nvSpPr>
        <p:spPr>
          <a:xfrm>
            <a:off x="777240" y="2606040"/>
            <a:ext cx="3027578" cy="685800"/>
          </a:xfrm>
          <a:prstGeom prst="rect">
            <a:avLst/>
          </a:prstGeom>
          <a:noFill/>
          <a:ln/>
        </p:spPr>
        <p:txBody>
          <a:bodyPr wrap="square" lIns="0" tIns="0" rIns="0" bIns="0" rtlCol="0" anchor="t"/>
          <a:lstStyle/>
          <a:p>
            <a:pPr marL="0" indent="0">
              <a:lnSpc>
                <a:spcPct val="115000"/>
              </a:lnSpc>
              <a:buNone/>
            </a:pPr>
            <a:r>
              <a:rPr lang="en-US" sz="1300" dirty="0"/>
              <a:t>Q4 2026 — Start with warm introductions to potential angel investors and Cornell startups seeking investment; beta test with a small group.</a:t>
            </a:r>
          </a:p>
        </p:txBody>
      </p:sp>
      <p:sp>
        <p:nvSpPr>
          <p:cNvPr id="8" name="Shape 6">
            <a:extLst>
              <a:ext uri="{FF2B5EF4-FFF2-40B4-BE49-F238E27FC236}">
                <a16:creationId xmlns:a16="http://schemas.microsoft.com/office/drawing/2014/main" id="{E065028F-AEA7-9782-9176-41400AA98D10}"/>
              </a:ext>
            </a:extLst>
          </p:cNvPr>
          <p:cNvSpPr/>
          <p:nvPr/>
        </p:nvSpPr>
        <p:spPr>
          <a:xfrm>
            <a:off x="4353458" y="1828800"/>
            <a:ext cx="3484778" cy="1600200"/>
          </a:xfrm>
          <a:prstGeom prst="roundRect">
            <a:avLst>
              <a:gd name="adj" fmla="val 4571"/>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9" name="Shape 7">
            <a:extLst>
              <a:ext uri="{FF2B5EF4-FFF2-40B4-BE49-F238E27FC236}">
                <a16:creationId xmlns:a16="http://schemas.microsoft.com/office/drawing/2014/main" id="{6A8DEA57-F46A-FD02-8566-698BEF4B9AB5}"/>
              </a:ext>
            </a:extLst>
          </p:cNvPr>
          <p:cNvSpPr/>
          <p:nvPr/>
        </p:nvSpPr>
        <p:spPr>
          <a:xfrm>
            <a:off x="4582058" y="2057400"/>
            <a:ext cx="411480" cy="411480"/>
          </a:xfrm>
          <a:prstGeom prst="ellipse">
            <a:avLst/>
          </a:prstGeom>
          <a:solidFill>
            <a:srgbClr val="B31B1B"/>
          </a:solidFill>
          <a:ln/>
        </p:spPr>
        <p:txBody>
          <a:bodyPr/>
          <a:lstStyle/>
          <a:p>
            <a:endParaRPr lang="en-US"/>
          </a:p>
        </p:txBody>
      </p:sp>
      <p:sp>
        <p:nvSpPr>
          <p:cNvPr id="10" name="Text 8">
            <a:extLst>
              <a:ext uri="{FF2B5EF4-FFF2-40B4-BE49-F238E27FC236}">
                <a16:creationId xmlns:a16="http://schemas.microsoft.com/office/drawing/2014/main" id="{4E5AC1D0-B9F0-5A86-89EF-4FBE0C67BA0D}"/>
              </a:ext>
            </a:extLst>
          </p:cNvPr>
          <p:cNvSpPr txBox="1"/>
          <p:nvPr/>
        </p:nvSpPr>
        <p:spPr>
          <a:xfrm>
            <a:off x="4582058" y="2057400"/>
            <a:ext cx="411480" cy="41148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2" name="Shape 10">
            <a:extLst>
              <a:ext uri="{FF2B5EF4-FFF2-40B4-BE49-F238E27FC236}">
                <a16:creationId xmlns:a16="http://schemas.microsoft.com/office/drawing/2014/main" id="{9234F9AC-9500-BF1C-3E46-78CACFA5DD4F}"/>
              </a:ext>
            </a:extLst>
          </p:cNvPr>
          <p:cNvSpPr/>
          <p:nvPr/>
        </p:nvSpPr>
        <p:spPr>
          <a:xfrm>
            <a:off x="8158277" y="1828800"/>
            <a:ext cx="3484778" cy="1600200"/>
          </a:xfrm>
          <a:prstGeom prst="roundRect">
            <a:avLst>
              <a:gd name="adj" fmla="val 4571"/>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13" name="Shape 11">
            <a:extLst>
              <a:ext uri="{FF2B5EF4-FFF2-40B4-BE49-F238E27FC236}">
                <a16:creationId xmlns:a16="http://schemas.microsoft.com/office/drawing/2014/main" id="{4805F31E-561B-ECB0-6B15-EF12A4E4D37A}"/>
              </a:ext>
            </a:extLst>
          </p:cNvPr>
          <p:cNvSpPr/>
          <p:nvPr/>
        </p:nvSpPr>
        <p:spPr>
          <a:xfrm>
            <a:off x="8386877" y="2057400"/>
            <a:ext cx="411480" cy="411480"/>
          </a:xfrm>
          <a:prstGeom prst="ellipse">
            <a:avLst/>
          </a:prstGeom>
          <a:solidFill>
            <a:srgbClr val="B31B1B"/>
          </a:solidFill>
          <a:ln/>
        </p:spPr>
        <p:txBody>
          <a:bodyPr/>
          <a:lstStyle/>
          <a:p>
            <a:endParaRPr lang="en-US"/>
          </a:p>
        </p:txBody>
      </p:sp>
      <p:sp>
        <p:nvSpPr>
          <p:cNvPr id="14" name="Text 12">
            <a:extLst>
              <a:ext uri="{FF2B5EF4-FFF2-40B4-BE49-F238E27FC236}">
                <a16:creationId xmlns:a16="http://schemas.microsoft.com/office/drawing/2014/main" id="{16C69CFB-88CC-0A1D-7719-891AE85CD0DC}"/>
              </a:ext>
            </a:extLst>
          </p:cNvPr>
          <p:cNvSpPr txBox="1"/>
          <p:nvPr/>
        </p:nvSpPr>
        <p:spPr>
          <a:xfrm>
            <a:off x="8386877" y="2057400"/>
            <a:ext cx="411480" cy="41148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6" name="Shape 14">
            <a:extLst>
              <a:ext uri="{FF2B5EF4-FFF2-40B4-BE49-F238E27FC236}">
                <a16:creationId xmlns:a16="http://schemas.microsoft.com/office/drawing/2014/main" id="{1342F4FF-5C80-CDCB-710B-CF6ED0E4B9EA}"/>
              </a:ext>
            </a:extLst>
          </p:cNvPr>
          <p:cNvSpPr/>
          <p:nvPr/>
        </p:nvSpPr>
        <p:spPr>
          <a:xfrm>
            <a:off x="548640" y="3749040"/>
            <a:ext cx="3484778" cy="1600200"/>
          </a:xfrm>
          <a:prstGeom prst="roundRect">
            <a:avLst>
              <a:gd name="adj" fmla="val 4571"/>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17" name="Shape 15">
            <a:extLst>
              <a:ext uri="{FF2B5EF4-FFF2-40B4-BE49-F238E27FC236}">
                <a16:creationId xmlns:a16="http://schemas.microsoft.com/office/drawing/2014/main" id="{84218F59-BA5F-7BCC-60AE-F0015EDE776B}"/>
              </a:ext>
            </a:extLst>
          </p:cNvPr>
          <p:cNvSpPr/>
          <p:nvPr/>
        </p:nvSpPr>
        <p:spPr>
          <a:xfrm>
            <a:off x="777240" y="3977640"/>
            <a:ext cx="411480" cy="411480"/>
          </a:xfrm>
          <a:prstGeom prst="ellipse">
            <a:avLst/>
          </a:prstGeom>
          <a:solidFill>
            <a:srgbClr val="B31B1B"/>
          </a:solidFill>
          <a:ln/>
        </p:spPr>
        <p:txBody>
          <a:bodyPr/>
          <a:lstStyle/>
          <a:p>
            <a:endParaRPr lang="en-US"/>
          </a:p>
        </p:txBody>
      </p:sp>
      <p:sp>
        <p:nvSpPr>
          <p:cNvPr id="18" name="Text 16">
            <a:extLst>
              <a:ext uri="{FF2B5EF4-FFF2-40B4-BE49-F238E27FC236}">
                <a16:creationId xmlns:a16="http://schemas.microsoft.com/office/drawing/2014/main" id="{F3A07951-DF1F-3351-76A1-4F89A8D061B8}"/>
              </a:ext>
            </a:extLst>
          </p:cNvPr>
          <p:cNvSpPr txBox="1"/>
          <p:nvPr/>
        </p:nvSpPr>
        <p:spPr>
          <a:xfrm>
            <a:off x="777240" y="3977640"/>
            <a:ext cx="411480" cy="41148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20" name="Shape 18">
            <a:extLst>
              <a:ext uri="{FF2B5EF4-FFF2-40B4-BE49-F238E27FC236}">
                <a16:creationId xmlns:a16="http://schemas.microsoft.com/office/drawing/2014/main" id="{5CED04C6-FCA2-CEFD-5ABE-33BF55FF4D59}"/>
              </a:ext>
            </a:extLst>
          </p:cNvPr>
          <p:cNvSpPr/>
          <p:nvPr/>
        </p:nvSpPr>
        <p:spPr>
          <a:xfrm>
            <a:off x="4353458" y="3749040"/>
            <a:ext cx="3484778" cy="1600200"/>
          </a:xfrm>
          <a:prstGeom prst="roundRect">
            <a:avLst>
              <a:gd name="adj" fmla="val 4571"/>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21" name="Shape 19">
            <a:extLst>
              <a:ext uri="{FF2B5EF4-FFF2-40B4-BE49-F238E27FC236}">
                <a16:creationId xmlns:a16="http://schemas.microsoft.com/office/drawing/2014/main" id="{0AB8EDF7-FC2D-E7FA-9512-8CD9FBEBB431}"/>
              </a:ext>
            </a:extLst>
          </p:cNvPr>
          <p:cNvSpPr/>
          <p:nvPr/>
        </p:nvSpPr>
        <p:spPr>
          <a:xfrm>
            <a:off x="4582058" y="3977640"/>
            <a:ext cx="411480" cy="411480"/>
          </a:xfrm>
          <a:prstGeom prst="ellipse">
            <a:avLst/>
          </a:prstGeom>
          <a:solidFill>
            <a:srgbClr val="B31B1B"/>
          </a:solidFill>
          <a:ln/>
        </p:spPr>
        <p:txBody>
          <a:bodyPr/>
          <a:lstStyle/>
          <a:p>
            <a:endParaRPr lang="en-US"/>
          </a:p>
        </p:txBody>
      </p:sp>
      <p:sp>
        <p:nvSpPr>
          <p:cNvPr id="22" name="Text 20">
            <a:extLst>
              <a:ext uri="{FF2B5EF4-FFF2-40B4-BE49-F238E27FC236}">
                <a16:creationId xmlns:a16="http://schemas.microsoft.com/office/drawing/2014/main" id="{C9F86558-D753-64D9-A7CB-680916234183}"/>
              </a:ext>
            </a:extLst>
          </p:cNvPr>
          <p:cNvSpPr txBox="1"/>
          <p:nvPr/>
        </p:nvSpPr>
        <p:spPr>
          <a:xfrm>
            <a:off x="4582058" y="3977640"/>
            <a:ext cx="411480" cy="41148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5</a:t>
            </a:r>
            <a:endParaRPr lang="en-US" sz="1800" dirty="0"/>
          </a:p>
        </p:txBody>
      </p:sp>
      <p:sp>
        <p:nvSpPr>
          <p:cNvPr id="23" name="Text 21">
            <a:extLst>
              <a:ext uri="{FF2B5EF4-FFF2-40B4-BE49-F238E27FC236}">
                <a16:creationId xmlns:a16="http://schemas.microsoft.com/office/drawing/2014/main" id="{A64752E7-9348-E12C-967B-354D57A81E63}"/>
              </a:ext>
            </a:extLst>
          </p:cNvPr>
          <p:cNvSpPr txBox="1"/>
          <p:nvPr/>
        </p:nvSpPr>
        <p:spPr>
          <a:xfrm>
            <a:off x="4582058" y="2560320"/>
            <a:ext cx="3027578" cy="685800"/>
          </a:xfrm>
          <a:prstGeom prst="rect">
            <a:avLst/>
          </a:prstGeom>
          <a:noFill/>
          <a:ln/>
        </p:spPr>
        <p:txBody>
          <a:bodyPr wrap="square" lIns="0" tIns="0" rIns="0" bIns="0" rtlCol="0" anchor="t"/>
          <a:lstStyle/>
          <a:p>
            <a:pPr marL="0" indent="0">
              <a:lnSpc>
                <a:spcPct val="115000"/>
              </a:lnSpc>
              <a:buNone/>
            </a:pPr>
            <a:r>
              <a:rPr lang="en-US" sz="1300" dirty="0">
                <a:solidFill>
                  <a:srgbClr val="262626"/>
                </a:solidFill>
                <a:latin typeface="Calibri" pitchFamily="34" charset="0"/>
                <a:ea typeface="Calibri" pitchFamily="34" charset="-122"/>
                <a:cs typeface="Calibri" pitchFamily="34" charset="-120"/>
              </a:rPr>
              <a:t>Q1 2027 — Actively recruit Cornell investors, refine the startup pipeline/screening, and land the first successful match.</a:t>
            </a:r>
            <a:endParaRPr lang="en-US" sz="1300" dirty="0"/>
          </a:p>
        </p:txBody>
      </p:sp>
      <p:sp>
        <p:nvSpPr>
          <p:cNvPr id="28" name="Text 26">
            <a:extLst>
              <a:ext uri="{FF2B5EF4-FFF2-40B4-BE49-F238E27FC236}">
                <a16:creationId xmlns:a16="http://schemas.microsoft.com/office/drawing/2014/main" id="{B384F35C-8A91-1DE5-B645-AE3CE95E9B8B}"/>
              </a:ext>
            </a:extLst>
          </p:cNvPr>
          <p:cNvSpPr txBox="1"/>
          <p:nvPr/>
        </p:nvSpPr>
        <p:spPr>
          <a:xfrm>
            <a:off x="548640" y="6473952"/>
            <a:ext cx="3657600" cy="274320"/>
          </a:xfrm>
          <a:prstGeom prst="rect">
            <a:avLst/>
          </a:prstGeom>
          <a:noFill/>
          <a:ln/>
        </p:spPr>
        <p:txBody>
          <a:bodyPr wrap="square" lIns="0" tIns="0" rIns="0" bIns="0" rtlCol="0" anchor="ctr"/>
          <a:lstStyle/>
          <a:p>
            <a:pPr marL="0" indent="0">
              <a:buNone/>
            </a:pPr>
            <a:r>
              <a:rPr lang="en-US" sz="900" kern="0" spc="100" dirty="0">
                <a:solidFill>
                  <a:srgbClr val="5B5D61"/>
                </a:solidFill>
                <a:latin typeface="Calibri" pitchFamily="34" charset="0"/>
                <a:ea typeface="Calibri" pitchFamily="34" charset="-122"/>
                <a:cs typeface="Calibri" pitchFamily="34" charset="-120"/>
              </a:rPr>
              <a:t>VENTURE CATALYST</a:t>
            </a:r>
            <a:endParaRPr lang="en-US" sz="900" dirty="0"/>
          </a:p>
        </p:txBody>
      </p:sp>
      <p:sp>
        <p:nvSpPr>
          <p:cNvPr id="29" name="Text 27">
            <a:extLst>
              <a:ext uri="{FF2B5EF4-FFF2-40B4-BE49-F238E27FC236}">
                <a16:creationId xmlns:a16="http://schemas.microsoft.com/office/drawing/2014/main" id="{541EA39B-D186-B60C-691B-AEC67806D028}"/>
              </a:ext>
            </a:extLst>
          </p:cNvPr>
          <p:cNvSpPr txBox="1"/>
          <p:nvPr/>
        </p:nvSpPr>
        <p:spPr>
          <a:xfrm>
            <a:off x="11094415" y="6473952"/>
            <a:ext cx="548640" cy="274320"/>
          </a:xfrm>
          <a:prstGeom prst="rect">
            <a:avLst/>
          </a:prstGeom>
          <a:noFill/>
          <a:ln/>
        </p:spPr>
        <p:txBody>
          <a:bodyPr wrap="square" lIns="0" tIns="0" rIns="0" bIns="0" rtlCol="0" anchor="ctr"/>
          <a:lstStyle/>
          <a:p>
            <a:pPr marL="0" indent="0" algn="r">
              <a:buNone/>
            </a:pPr>
            <a:r>
              <a:rPr lang="en-US" sz="900" dirty="0">
                <a:solidFill>
                  <a:srgbClr val="5B5D61"/>
                </a:solidFill>
                <a:latin typeface="Calibri" pitchFamily="34" charset="0"/>
                <a:ea typeface="Calibri" pitchFamily="34" charset="-122"/>
                <a:cs typeface="Calibri" pitchFamily="34" charset="-120"/>
              </a:rPr>
              <a:t>8</a:t>
            </a:r>
            <a:endParaRPr lang="en-US" sz="900" dirty="0"/>
          </a:p>
        </p:txBody>
      </p:sp>
      <p:sp>
        <p:nvSpPr>
          <p:cNvPr id="31" name="Text 9">
            <a:extLst>
              <a:ext uri="{FF2B5EF4-FFF2-40B4-BE49-F238E27FC236}">
                <a16:creationId xmlns:a16="http://schemas.microsoft.com/office/drawing/2014/main" id="{DB41C1D5-B2E4-4596-FA35-4ABCD1DA1D6A}"/>
              </a:ext>
            </a:extLst>
          </p:cNvPr>
          <p:cNvSpPr txBox="1"/>
          <p:nvPr/>
        </p:nvSpPr>
        <p:spPr>
          <a:xfrm>
            <a:off x="8386877" y="2588416"/>
            <a:ext cx="3027578" cy="685800"/>
          </a:xfrm>
          <a:prstGeom prst="rect">
            <a:avLst/>
          </a:prstGeom>
          <a:noFill/>
          <a:ln/>
        </p:spPr>
        <p:txBody>
          <a:bodyPr wrap="square" lIns="0" tIns="0" rIns="0" bIns="0" rtlCol="0" anchor="t"/>
          <a:lstStyle/>
          <a:p>
            <a:pPr>
              <a:lnSpc>
                <a:spcPct val="115000"/>
              </a:lnSpc>
            </a:pPr>
            <a:r>
              <a:rPr lang="en-US" sz="1300" dirty="0">
                <a:solidFill>
                  <a:srgbClr val="262626"/>
                </a:solidFill>
                <a:latin typeface="Calibri" pitchFamily="34" charset="0"/>
                <a:ea typeface="Calibri" pitchFamily="34" charset="-122"/>
                <a:cs typeface="Calibri" pitchFamily="34" charset="-120"/>
              </a:rPr>
              <a:t>Q1–Q2 2027 — Launch a newsletter and website with an initial base of investors and startups; deepen ties with Cornell entrepreneurship groups and alumni in VC.</a:t>
            </a:r>
            <a:endParaRPr lang="en-US" sz="1300" dirty="0"/>
          </a:p>
        </p:txBody>
      </p:sp>
      <p:sp>
        <p:nvSpPr>
          <p:cNvPr id="33" name="Text 13">
            <a:extLst>
              <a:ext uri="{FF2B5EF4-FFF2-40B4-BE49-F238E27FC236}">
                <a16:creationId xmlns:a16="http://schemas.microsoft.com/office/drawing/2014/main" id="{001EF4CE-C538-2D56-A894-17C5A4C41D45}"/>
              </a:ext>
            </a:extLst>
          </p:cNvPr>
          <p:cNvSpPr txBox="1"/>
          <p:nvPr/>
        </p:nvSpPr>
        <p:spPr>
          <a:xfrm>
            <a:off x="777240" y="4549140"/>
            <a:ext cx="3027578" cy="685800"/>
          </a:xfrm>
          <a:prstGeom prst="rect">
            <a:avLst/>
          </a:prstGeom>
          <a:noFill/>
          <a:ln/>
        </p:spPr>
        <p:txBody>
          <a:bodyPr wrap="square" lIns="0" tIns="0" rIns="0" bIns="0" rtlCol="0" anchor="t"/>
          <a:lstStyle/>
          <a:p>
            <a:pPr marL="0" indent="0">
              <a:lnSpc>
                <a:spcPct val="115000"/>
              </a:lnSpc>
              <a:buNone/>
            </a:pPr>
            <a:r>
              <a:rPr lang="en-US" sz="1300" dirty="0"/>
              <a:t>Q2 2027 — Establish the legal structure (SAFE note, side letter, AngelList docs) to facilitate investor-founder introductions.</a:t>
            </a:r>
          </a:p>
        </p:txBody>
      </p:sp>
      <p:sp>
        <p:nvSpPr>
          <p:cNvPr id="35" name="Text 17">
            <a:extLst>
              <a:ext uri="{FF2B5EF4-FFF2-40B4-BE49-F238E27FC236}">
                <a16:creationId xmlns:a16="http://schemas.microsoft.com/office/drawing/2014/main" id="{AF891B62-0BC9-BE86-A664-4624E0B1A769}"/>
              </a:ext>
            </a:extLst>
          </p:cNvPr>
          <p:cNvSpPr txBox="1"/>
          <p:nvPr/>
        </p:nvSpPr>
        <p:spPr>
          <a:xfrm>
            <a:off x="4651603" y="4526280"/>
            <a:ext cx="3027578" cy="685800"/>
          </a:xfrm>
          <a:prstGeom prst="rect">
            <a:avLst/>
          </a:prstGeom>
          <a:noFill/>
          <a:ln/>
        </p:spPr>
        <p:txBody>
          <a:bodyPr wrap="square" lIns="0" tIns="0" rIns="0" bIns="0" rtlCol="0" anchor="t"/>
          <a:lstStyle/>
          <a:p>
            <a:pPr>
              <a:lnSpc>
                <a:spcPct val="115000"/>
              </a:lnSpc>
            </a:pPr>
            <a:r>
              <a:rPr lang="en-US" sz="1300" dirty="0">
                <a:solidFill>
                  <a:srgbClr val="262626"/>
                </a:solidFill>
                <a:latin typeface="Calibri" pitchFamily="34" charset="0"/>
                <a:ea typeface="Calibri" pitchFamily="34" charset="-122"/>
                <a:cs typeface="Calibri" pitchFamily="34" charset="-120"/>
              </a:rPr>
              <a:t>Q3 2027 — Launch and scale beyond Cornell to other universities and our broader network, with a scout/referral system.</a:t>
            </a:r>
            <a:endParaRPr lang="en-US" sz="1300" dirty="0"/>
          </a:p>
        </p:txBody>
      </p:sp>
      <p:sp>
        <p:nvSpPr>
          <p:cNvPr id="37" name="Shape 22">
            <a:extLst>
              <a:ext uri="{FF2B5EF4-FFF2-40B4-BE49-F238E27FC236}">
                <a16:creationId xmlns:a16="http://schemas.microsoft.com/office/drawing/2014/main" id="{45CB4782-682E-5B08-401D-11DF00207E2A}"/>
              </a:ext>
            </a:extLst>
          </p:cNvPr>
          <p:cNvSpPr/>
          <p:nvPr/>
        </p:nvSpPr>
        <p:spPr>
          <a:xfrm>
            <a:off x="8158277" y="3749040"/>
            <a:ext cx="3484778" cy="1600200"/>
          </a:xfrm>
          <a:prstGeom prst="roundRect">
            <a:avLst>
              <a:gd name="adj" fmla="val 4571"/>
            </a:avLst>
          </a:prstGeom>
          <a:solidFill>
            <a:srgbClr val="FBF2F1"/>
          </a:solidFill>
          <a:ln w="12700">
            <a:solidFill>
              <a:srgbClr val="E3D6D5"/>
            </a:solidFill>
            <a:prstDash val="solid"/>
          </a:ln>
          <a:effectLst>
            <a:outerShdw blurRad="76200" dist="25400" dir="5400000" algn="bl" rotWithShape="0">
              <a:srgbClr val="9C9C9C">
                <a:alpha val="25000"/>
              </a:srgbClr>
            </a:outerShdw>
          </a:effectLst>
        </p:spPr>
        <p:txBody>
          <a:bodyPr/>
          <a:lstStyle/>
          <a:p>
            <a:endParaRPr lang="en-US"/>
          </a:p>
        </p:txBody>
      </p:sp>
      <p:sp>
        <p:nvSpPr>
          <p:cNvPr id="43" name="Shape 19">
            <a:extLst>
              <a:ext uri="{FF2B5EF4-FFF2-40B4-BE49-F238E27FC236}">
                <a16:creationId xmlns:a16="http://schemas.microsoft.com/office/drawing/2014/main" id="{B0E659BD-C956-E555-B3CD-81001421E388}"/>
              </a:ext>
            </a:extLst>
          </p:cNvPr>
          <p:cNvSpPr/>
          <p:nvPr/>
        </p:nvSpPr>
        <p:spPr>
          <a:xfrm>
            <a:off x="8386877" y="3931920"/>
            <a:ext cx="411480" cy="411480"/>
          </a:xfrm>
          <a:prstGeom prst="ellipse">
            <a:avLst/>
          </a:prstGeom>
          <a:solidFill>
            <a:srgbClr val="B31B1B"/>
          </a:solidFill>
          <a:ln/>
        </p:spPr>
        <p:txBody>
          <a:bodyPr/>
          <a:lstStyle/>
          <a:p>
            <a:endParaRPr lang="en-US"/>
          </a:p>
        </p:txBody>
      </p:sp>
      <p:sp>
        <p:nvSpPr>
          <p:cNvPr id="45" name="Text 20">
            <a:extLst>
              <a:ext uri="{FF2B5EF4-FFF2-40B4-BE49-F238E27FC236}">
                <a16:creationId xmlns:a16="http://schemas.microsoft.com/office/drawing/2014/main" id="{B6484084-6ED7-1CA9-9F7C-B4BABA474C44}"/>
              </a:ext>
            </a:extLst>
          </p:cNvPr>
          <p:cNvSpPr txBox="1"/>
          <p:nvPr/>
        </p:nvSpPr>
        <p:spPr>
          <a:xfrm>
            <a:off x="8386877" y="3941064"/>
            <a:ext cx="411480" cy="41148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6</a:t>
            </a:r>
            <a:endParaRPr lang="en-US" sz="1800" dirty="0"/>
          </a:p>
        </p:txBody>
      </p:sp>
      <p:sp>
        <p:nvSpPr>
          <p:cNvPr id="47" name="Text 17">
            <a:extLst>
              <a:ext uri="{FF2B5EF4-FFF2-40B4-BE49-F238E27FC236}">
                <a16:creationId xmlns:a16="http://schemas.microsoft.com/office/drawing/2014/main" id="{B0AC6A8B-6775-E3BD-232B-928BDDE7E33D}"/>
              </a:ext>
            </a:extLst>
          </p:cNvPr>
          <p:cNvSpPr txBox="1"/>
          <p:nvPr/>
        </p:nvSpPr>
        <p:spPr>
          <a:xfrm>
            <a:off x="8448442" y="4454750"/>
            <a:ext cx="3027578" cy="685800"/>
          </a:xfrm>
          <a:prstGeom prst="rect">
            <a:avLst/>
          </a:prstGeom>
          <a:noFill/>
          <a:ln/>
        </p:spPr>
        <p:txBody>
          <a:bodyPr wrap="square" lIns="0" tIns="0" rIns="0" bIns="0" rtlCol="0" anchor="t"/>
          <a:lstStyle/>
          <a:p>
            <a:pPr marL="0" indent="0">
              <a:lnSpc>
                <a:spcPct val="115000"/>
              </a:lnSpc>
              <a:buNone/>
            </a:pPr>
            <a:r>
              <a:rPr lang="en-US" sz="1300" dirty="0">
                <a:solidFill>
                  <a:srgbClr val="262626"/>
                </a:solidFill>
                <a:latin typeface="Calibri" pitchFamily="34" charset="0"/>
                <a:ea typeface="Calibri" pitchFamily="34" charset="-122"/>
                <a:cs typeface="Calibri" pitchFamily="34" charset="-120"/>
              </a:rPr>
              <a:t>End of Year 1 — Assess success and traction (matches made, capital deployed, network growth) to determine next steps.</a:t>
            </a:r>
            <a:endParaRPr lang="en-US" sz="1300" dirty="0"/>
          </a:p>
        </p:txBody>
      </p:sp>
    </p:spTree>
    <p:extLst>
      <p:ext uri="{BB962C8B-B14F-4D97-AF65-F5344CB8AC3E}">
        <p14:creationId xmlns:p14="http://schemas.microsoft.com/office/powerpoint/2010/main" val="41208743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1">
      <a:dk1>
        <a:sysClr val="windowText" lastClr="000000"/>
      </a:dk1>
      <a:lt1>
        <a:sysClr val="window" lastClr="FFFFFF"/>
      </a:lt1>
      <a:dk2>
        <a:srgbClr val="303030"/>
      </a:dk2>
      <a:lt2>
        <a:srgbClr val="DEDEE0"/>
      </a:lt2>
      <a:accent1>
        <a:srgbClr val="B31B1B"/>
      </a:accent1>
      <a:accent2>
        <a:srgbClr val="4D4F53"/>
      </a:accent2>
      <a:accent3>
        <a:srgbClr val="A2998B"/>
      </a:accent3>
      <a:accent4>
        <a:srgbClr val="EF9595"/>
      </a:accent4>
      <a:accent5>
        <a:srgbClr val="7D7364"/>
      </a:accent5>
      <a:accent6>
        <a:srgbClr val="A8B1C4"/>
      </a:accent6>
      <a:hlink>
        <a:srgbClr val="3B4558"/>
      </a:hlink>
      <a:folHlink>
        <a:srgbClr val="596784"/>
      </a:folHlink>
    </a:clrScheme>
    <a:fontScheme name="Custom 2">
      <a:majorFont>
        <a:latin typeface="Helvetica"/>
        <a:ea typeface=""/>
        <a:cs typeface=""/>
      </a:majorFont>
      <a:minorFont>
        <a:latin typeface="Time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99102808-967D-7C45-B952-F50DCD98AF33}" vid="{CF8696D2-C8CE-2B49-849F-4350B185046B}"/>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4374</TotalTime>
  <Words>2108</Words>
  <Application>Microsoft Office PowerPoint</Application>
  <PresentationFormat>Widescreen</PresentationFormat>
  <Paragraphs>252</Paragraphs>
  <Slides>19</Slides>
  <Notes>5</Notes>
  <HiddenSlides>4</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19</vt:i4>
      </vt:variant>
    </vt:vector>
  </HeadingPairs>
  <TitlesOfParts>
    <vt:vector size="28" baseType="lpstr">
      <vt:lpstr>Aptos</vt:lpstr>
      <vt:lpstr>Arial</vt:lpstr>
      <vt:lpstr>Bookman Old Style</vt:lpstr>
      <vt:lpstr>Calibri</vt:lpstr>
      <vt:lpstr>Cambria</vt:lpstr>
      <vt:lpstr>Helvetica</vt:lpstr>
      <vt:lpstr>Times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Dylan Price</cp:lastModifiedBy>
  <cp:revision>13</cp:revision>
  <dcterms:created xsi:type="dcterms:W3CDTF">2026-09-13T19:38:30Z</dcterms:created>
  <dcterms:modified xsi:type="dcterms:W3CDTF">2026-10-04T23:42:29Z</dcterms:modified>
</cp:coreProperties>
</file>